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3" r:id="rId1"/>
  </p:sldMasterIdLst>
  <p:notesMasterIdLst>
    <p:notesMasterId r:id="rId28"/>
  </p:notesMasterIdLst>
  <p:sldIdLst>
    <p:sldId id="307" r:id="rId2"/>
    <p:sldId id="256" r:id="rId3"/>
    <p:sldId id="258" r:id="rId4"/>
    <p:sldId id="299" r:id="rId5"/>
    <p:sldId id="313" r:id="rId6"/>
    <p:sldId id="259" r:id="rId7"/>
    <p:sldId id="260" r:id="rId8"/>
    <p:sldId id="296" r:id="rId9"/>
    <p:sldId id="308" r:id="rId10"/>
    <p:sldId id="309" r:id="rId11"/>
    <p:sldId id="310" r:id="rId12"/>
    <p:sldId id="314" r:id="rId13"/>
    <p:sldId id="315" r:id="rId14"/>
    <p:sldId id="316" r:id="rId15"/>
    <p:sldId id="317" r:id="rId16"/>
    <p:sldId id="318" r:id="rId17"/>
    <p:sldId id="319" r:id="rId18"/>
    <p:sldId id="320" r:id="rId19"/>
    <p:sldId id="321" r:id="rId20"/>
    <p:sldId id="322" r:id="rId21"/>
    <p:sldId id="323" r:id="rId22"/>
    <p:sldId id="311" r:id="rId23"/>
    <p:sldId id="325" r:id="rId24"/>
    <p:sldId id="326" r:id="rId25"/>
    <p:sldId id="324" r:id="rId26"/>
    <p:sldId id="305" r:id="rId27"/>
  </p:sldIdLst>
  <p:sldSz cx="9144000" cy="5143500" type="screen16x9"/>
  <p:notesSz cx="6858000" cy="9144000"/>
  <p:embeddedFontLst>
    <p:embeddedFont>
      <p:font typeface="Berlin Sans FB" panose="020E0602020502020306" pitchFamily="34" charset="0"/>
      <p:regular r:id="rId29"/>
      <p:bold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g77dadf77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 name="Google Shape;35;g77dadf77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77dadf778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77dadf778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g781110c4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 name="Google Shape;35;g781110c4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5274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781110c4f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781110c4f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72127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04d1742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04d1742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65796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bg>
      <p:bgPr>
        <a:solidFill>
          <a:schemeClr val="dk2"/>
        </a:solid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457201" y="361951"/>
            <a:ext cx="4190998" cy="243387"/>
          </a:xfrm>
          <a:prstGeom prst="rect">
            <a:avLst/>
          </a:prstGeom>
          <a:noFill/>
          <a:ln>
            <a:noFill/>
          </a:ln>
        </p:spPr>
      </p:pic>
      <p:pic>
        <p:nvPicPr>
          <p:cNvPr id="17" name="Google Shape;17;p3"/>
          <p:cNvPicPr preferRelativeResize="0"/>
          <p:nvPr/>
        </p:nvPicPr>
        <p:blipFill rotWithShape="1">
          <a:blip r:embed="rId3">
            <a:alphaModFix/>
          </a:blip>
          <a:srcRect/>
          <a:stretch/>
        </p:blipFill>
        <p:spPr>
          <a:xfrm>
            <a:off x="6907749" y="342900"/>
            <a:ext cx="1779051" cy="1670050"/>
          </a:xfrm>
          <a:prstGeom prst="rect">
            <a:avLst/>
          </a:prstGeom>
          <a:noFill/>
          <a:ln>
            <a:noFill/>
          </a:ln>
        </p:spPr>
      </p:pic>
      <p:sp>
        <p:nvSpPr>
          <p:cNvPr id="18" name="Google Shape;18;p3"/>
          <p:cNvSpPr txBox="1">
            <a:spLocks noGrp="1"/>
          </p:cNvSpPr>
          <p:nvPr>
            <p:ph type="ctrTitle"/>
          </p:nvPr>
        </p:nvSpPr>
        <p:spPr>
          <a:xfrm>
            <a:off x="457200" y="1200150"/>
            <a:ext cx="5219700" cy="3003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4500"/>
              <a:buFont typeface="Times New Roman"/>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 name="Google Shape;19;p3"/>
          <p:cNvSpPr txBox="1">
            <a:spLocks noGrp="1"/>
          </p:cNvSpPr>
          <p:nvPr>
            <p:ph type="subTitle" idx="1"/>
          </p:nvPr>
        </p:nvSpPr>
        <p:spPr>
          <a:xfrm>
            <a:off x="457200" y="4203884"/>
            <a:ext cx="5219700" cy="51300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Clr>
                <a:schemeClr val="lt1"/>
              </a:buClr>
              <a:buSzPts val="1800"/>
              <a:buNone/>
              <a:defRPr sz="1800"/>
            </a:lvl1pPr>
            <a:lvl2pPr lvl="1" algn="ctr">
              <a:lnSpc>
                <a:spcPct val="90000"/>
              </a:lnSpc>
              <a:spcBef>
                <a:spcPts val="400"/>
              </a:spcBef>
              <a:spcAft>
                <a:spcPts val="0"/>
              </a:spcAft>
              <a:buClr>
                <a:schemeClr val="lt1"/>
              </a:buClr>
              <a:buSzPts val="1500"/>
              <a:buNone/>
              <a:defRPr sz="1500"/>
            </a:lvl2pPr>
            <a:lvl3pPr lvl="2" algn="ctr">
              <a:lnSpc>
                <a:spcPct val="90000"/>
              </a:lnSpc>
              <a:spcBef>
                <a:spcPts val="400"/>
              </a:spcBef>
              <a:spcAft>
                <a:spcPts val="0"/>
              </a:spcAft>
              <a:buClr>
                <a:schemeClr val="lt1"/>
              </a:buClr>
              <a:buSzPts val="1400"/>
              <a:buNone/>
              <a:defRPr sz="1400"/>
            </a:lvl3pPr>
            <a:lvl4pPr lvl="3" algn="ctr">
              <a:lnSpc>
                <a:spcPct val="90000"/>
              </a:lnSpc>
              <a:spcBef>
                <a:spcPts val="400"/>
              </a:spcBef>
              <a:spcAft>
                <a:spcPts val="0"/>
              </a:spcAft>
              <a:buClr>
                <a:schemeClr val="lt1"/>
              </a:buClr>
              <a:buSzPts val="1200"/>
              <a:buNone/>
              <a:defRPr sz="1200"/>
            </a:lvl4pPr>
            <a:lvl5pPr lvl="4" algn="ctr">
              <a:lnSpc>
                <a:spcPct val="90000"/>
              </a:lnSpc>
              <a:spcBef>
                <a:spcPts val="400"/>
              </a:spcBef>
              <a:spcAft>
                <a:spcPts val="0"/>
              </a:spcAft>
              <a:buClr>
                <a:schemeClr val="lt1"/>
              </a:buClr>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p:cSld name="Section">
    <p:bg>
      <p:bgPr>
        <a:solidFill>
          <a:schemeClr val="lt2"/>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ldNum" idx="12"/>
          </p:nvPr>
        </p:nvSpPr>
        <p:spPr>
          <a:xfrm>
            <a:off x="6657975" y="4760798"/>
            <a:ext cx="2057400" cy="273900"/>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sz="1200" b="0" i="0">
                <a:solidFill>
                  <a:srgbClr val="888888"/>
                </a:solidFill>
                <a:latin typeface="Arial"/>
                <a:ea typeface="Arial"/>
                <a:cs typeface="Arial"/>
                <a:sym typeface="Arial"/>
              </a:defRPr>
            </a:lvl1pPr>
            <a:lvl2pPr marL="0" lvl="1" indent="0" algn="r">
              <a:spcBef>
                <a:spcPts val="0"/>
              </a:spcBef>
              <a:buNone/>
              <a:defRPr sz="1200" b="0" i="0">
                <a:solidFill>
                  <a:srgbClr val="888888"/>
                </a:solidFill>
                <a:latin typeface="Arial"/>
                <a:ea typeface="Arial"/>
                <a:cs typeface="Arial"/>
                <a:sym typeface="Arial"/>
              </a:defRPr>
            </a:lvl2pPr>
            <a:lvl3pPr marL="0" lvl="2" indent="0" algn="r">
              <a:spcBef>
                <a:spcPts val="0"/>
              </a:spcBef>
              <a:buNone/>
              <a:defRPr sz="1200" b="0" i="0">
                <a:solidFill>
                  <a:srgbClr val="888888"/>
                </a:solidFill>
                <a:latin typeface="Arial"/>
                <a:ea typeface="Arial"/>
                <a:cs typeface="Arial"/>
                <a:sym typeface="Arial"/>
              </a:defRPr>
            </a:lvl3pPr>
            <a:lvl4pPr marL="0" lvl="3" indent="0" algn="r">
              <a:spcBef>
                <a:spcPts val="0"/>
              </a:spcBef>
              <a:buNone/>
              <a:defRPr sz="1200" b="0" i="0">
                <a:solidFill>
                  <a:srgbClr val="888888"/>
                </a:solidFill>
                <a:latin typeface="Arial"/>
                <a:ea typeface="Arial"/>
                <a:cs typeface="Arial"/>
                <a:sym typeface="Arial"/>
              </a:defRPr>
            </a:lvl4pPr>
            <a:lvl5pPr marL="0" lvl="4" indent="0" algn="r">
              <a:spcBef>
                <a:spcPts val="0"/>
              </a:spcBef>
              <a:buNone/>
              <a:defRPr sz="1200" b="0" i="0">
                <a:solidFill>
                  <a:srgbClr val="888888"/>
                </a:solidFill>
                <a:latin typeface="Arial"/>
                <a:ea typeface="Arial"/>
                <a:cs typeface="Arial"/>
                <a:sym typeface="Arial"/>
              </a:defRPr>
            </a:lvl5pPr>
            <a:lvl6pPr marL="0" lvl="5" indent="0" algn="r">
              <a:spcBef>
                <a:spcPts val="0"/>
              </a:spcBef>
              <a:buNone/>
              <a:defRPr sz="1200" b="0" i="0">
                <a:solidFill>
                  <a:srgbClr val="888888"/>
                </a:solidFill>
                <a:latin typeface="Arial"/>
                <a:ea typeface="Arial"/>
                <a:cs typeface="Arial"/>
                <a:sym typeface="Arial"/>
              </a:defRPr>
            </a:lvl6pPr>
            <a:lvl7pPr marL="0" lvl="6" indent="0" algn="r">
              <a:spcBef>
                <a:spcPts val="0"/>
              </a:spcBef>
              <a:buNone/>
              <a:defRPr sz="1200" b="0" i="0">
                <a:solidFill>
                  <a:srgbClr val="888888"/>
                </a:solidFill>
                <a:latin typeface="Arial"/>
                <a:ea typeface="Arial"/>
                <a:cs typeface="Arial"/>
                <a:sym typeface="Arial"/>
              </a:defRPr>
            </a:lvl7pPr>
            <a:lvl8pPr marL="0" lvl="7" indent="0" algn="r">
              <a:spcBef>
                <a:spcPts val="0"/>
              </a:spcBef>
              <a:buNone/>
              <a:defRPr sz="1200" b="0" i="0">
                <a:solidFill>
                  <a:srgbClr val="888888"/>
                </a:solidFill>
                <a:latin typeface="Arial"/>
                <a:ea typeface="Arial"/>
                <a:cs typeface="Arial"/>
                <a:sym typeface="Arial"/>
              </a:defRPr>
            </a:lvl8pPr>
            <a:lvl9pPr marL="0" lvl="8" indent="0" algn="r">
              <a:spcBef>
                <a:spcPts val="0"/>
              </a:spcBef>
              <a:buNone/>
              <a:defRPr sz="1200" b="0" i="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22" name="Google Shape;22;p4"/>
          <p:cNvSpPr txBox="1">
            <a:spLocks noGrp="1"/>
          </p:cNvSpPr>
          <p:nvPr>
            <p:ph type="ctrTitle"/>
          </p:nvPr>
        </p:nvSpPr>
        <p:spPr>
          <a:xfrm>
            <a:off x="457200" y="1371600"/>
            <a:ext cx="8229600" cy="1305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Times New Roman"/>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 name="Google Shape;23;p4"/>
          <p:cNvSpPr txBox="1">
            <a:spLocks noGrp="1"/>
          </p:cNvSpPr>
          <p:nvPr>
            <p:ph type="subTitle" idx="1"/>
          </p:nvPr>
        </p:nvSpPr>
        <p:spPr>
          <a:xfrm>
            <a:off x="457200" y="2676525"/>
            <a:ext cx="8229600" cy="51300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 Section">
  <p:cSld name="Sub Section">
    <p:bg>
      <p:bgPr>
        <a:solidFill>
          <a:schemeClr val="dk1"/>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sldNum" idx="12"/>
          </p:nvPr>
        </p:nvSpPr>
        <p:spPr>
          <a:xfrm>
            <a:off x="6657975" y="4760798"/>
            <a:ext cx="2057400" cy="273900"/>
          </a:xfrm>
          <a:prstGeom prst="rect">
            <a:avLst/>
          </a:prstGeom>
          <a:noFill/>
          <a:ln>
            <a:noFill/>
          </a:ln>
        </p:spPr>
        <p:txBody>
          <a:bodyPr spcFirstLastPara="1" wrap="square" lIns="68575" tIns="34275" rIns="68575" bIns="34275" anchor="b" anchorCtr="0">
            <a:noAutofit/>
          </a:bodyPr>
          <a:lstStyle>
            <a:lvl1pPr marL="0" lvl="0" indent="0" algn="r">
              <a:spcBef>
                <a:spcPts val="0"/>
              </a:spcBef>
              <a:buNone/>
              <a:defRPr sz="1200" b="0" i="0">
                <a:solidFill>
                  <a:schemeClr val="lt1"/>
                </a:solidFill>
                <a:latin typeface="Arial"/>
                <a:ea typeface="Arial"/>
                <a:cs typeface="Arial"/>
                <a:sym typeface="Arial"/>
              </a:defRPr>
            </a:lvl1pPr>
            <a:lvl2pPr marL="0" lvl="1" indent="0" algn="r">
              <a:spcBef>
                <a:spcPts val="0"/>
              </a:spcBef>
              <a:buNone/>
              <a:defRPr sz="1200" b="0" i="0">
                <a:solidFill>
                  <a:schemeClr val="lt1"/>
                </a:solidFill>
                <a:latin typeface="Arial"/>
                <a:ea typeface="Arial"/>
                <a:cs typeface="Arial"/>
                <a:sym typeface="Arial"/>
              </a:defRPr>
            </a:lvl2pPr>
            <a:lvl3pPr marL="0" lvl="2" indent="0" algn="r">
              <a:spcBef>
                <a:spcPts val="0"/>
              </a:spcBef>
              <a:buNone/>
              <a:defRPr sz="1200" b="0" i="0">
                <a:solidFill>
                  <a:schemeClr val="lt1"/>
                </a:solidFill>
                <a:latin typeface="Arial"/>
                <a:ea typeface="Arial"/>
                <a:cs typeface="Arial"/>
                <a:sym typeface="Arial"/>
              </a:defRPr>
            </a:lvl3pPr>
            <a:lvl4pPr marL="0" lvl="3" indent="0" algn="r">
              <a:spcBef>
                <a:spcPts val="0"/>
              </a:spcBef>
              <a:buNone/>
              <a:defRPr sz="1200" b="0" i="0">
                <a:solidFill>
                  <a:schemeClr val="lt1"/>
                </a:solidFill>
                <a:latin typeface="Arial"/>
                <a:ea typeface="Arial"/>
                <a:cs typeface="Arial"/>
                <a:sym typeface="Arial"/>
              </a:defRPr>
            </a:lvl4pPr>
            <a:lvl5pPr marL="0" lvl="4" indent="0" algn="r">
              <a:spcBef>
                <a:spcPts val="0"/>
              </a:spcBef>
              <a:buNone/>
              <a:defRPr sz="1200" b="0" i="0">
                <a:solidFill>
                  <a:schemeClr val="lt1"/>
                </a:solidFill>
                <a:latin typeface="Arial"/>
                <a:ea typeface="Arial"/>
                <a:cs typeface="Arial"/>
                <a:sym typeface="Arial"/>
              </a:defRPr>
            </a:lvl5pPr>
            <a:lvl6pPr marL="0" lvl="5" indent="0" algn="r">
              <a:spcBef>
                <a:spcPts val="0"/>
              </a:spcBef>
              <a:buNone/>
              <a:defRPr sz="1200" b="0" i="0">
                <a:solidFill>
                  <a:schemeClr val="lt1"/>
                </a:solidFill>
                <a:latin typeface="Arial"/>
                <a:ea typeface="Arial"/>
                <a:cs typeface="Arial"/>
                <a:sym typeface="Arial"/>
              </a:defRPr>
            </a:lvl6pPr>
            <a:lvl7pPr marL="0" lvl="6" indent="0" algn="r">
              <a:spcBef>
                <a:spcPts val="0"/>
              </a:spcBef>
              <a:buNone/>
              <a:defRPr sz="1200" b="0" i="0">
                <a:solidFill>
                  <a:schemeClr val="lt1"/>
                </a:solidFill>
                <a:latin typeface="Arial"/>
                <a:ea typeface="Arial"/>
                <a:cs typeface="Arial"/>
                <a:sym typeface="Arial"/>
              </a:defRPr>
            </a:lvl7pPr>
            <a:lvl8pPr marL="0" lvl="7" indent="0" algn="r">
              <a:spcBef>
                <a:spcPts val="0"/>
              </a:spcBef>
              <a:buNone/>
              <a:defRPr sz="1200" b="0" i="0">
                <a:solidFill>
                  <a:schemeClr val="lt1"/>
                </a:solidFill>
                <a:latin typeface="Arial"/>
                <a:ea typeface="Arial"/>
                <a:cs typeface="Arial"/>
                <a:sym typeface="Arial"/>
              </a:defRPr>
            </a:lvl8pPr>
            <a:lvl9pPr marL="0" lvl="8" indent="0" algn="r">
              <a:spcBef>
                <a:spcPts val="0"/>
              </a:spcBef>
              <a:buNone/>
              <a:defRPr sz="12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26" name="Google Shape;26;p5"/>
          <p:cNvPicPr preferRelativeResize="0"/>
          <p:nvPr/>
        </p:nvPicPr>
        <p:blipFill rotWithShape="1">
          <a:blip r:embed="rId2">
            <a:alphaModFix/>
          </a:blip>
          <a:srcRect/>
          <a:stretch/>
        </p:blipFill>
        <p:spPr>
          <a:xfrm>
            <a:off x="523875" y="4842797"/>
            <a:ext cx="2244173" cy="130327"/>
          </a:xfrm>
          <a:prstGeom prst="rect">
            <a:avLst/>
          </a:prstGeom>
          <a:noFill/>
          <a:ln>
            <a:noFill/>
          </a:ln>
        </p:spPr>
      </p:pic>
      <p:sp>
        <p:nvSpPr>
          <p:cNvPr id="27" name="Google Shape;27;p5"/>
          <p:cNvSpPr txBox="1">
            <a:spLocks noGrp="1"/>
          </p:cNvSpPr>
          <p:nvPr>
            <p:ph type="ctrTitle"/>
          </p:nvPr>
        </p:nvSpPr>
        <p:spPr>
          <a:xfrm>
            <a:off x="457200" y="1371600"/>
            <a:ext cx="8229600" cy="1305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4500"/>
              <a:buFont typeface="Times New Roman"/>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 name="Google Shape;28;p5"/>
          <p:cNvSpPr txBox="1">
            <a:spLocks noGrp="1"/>
          </p:cNvSpPr>
          <p:nvPr>
            <p:ph type="subTitle" idx="1"/>
          </p:nvPr>
        </p:nvSpPr>
        <p:spPr>
          <a:xfrm>
            <a:off x="457200" y="2676525"/>
            <a:ext cx="8229600" cy="51300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Clr>
                <a:schemeClr val="lt1"/>
              </a:buClr>
              <a:buSzPts val="1800"/>
              <a:buNone/>
              <a:defRPr sz="1800"/>
            </a:lvl1pPr>
            <a:lvl2pPr lvl="1" algn="ctr">
              <a:lnSpc>
                <a:spcPct val="90000"/>
              </a:lnSpc>
              <a:spcBef>
                <a:spcPts val="400"/>
              </a:spcBef>
              <a:spcAft>
                <a:spcPts val="0"/>
              </a:spcAft>
              <a:buClr>
                <a:schemeClr val="lt1"/>
              </a:buClr>
              <a:buSzPts val="1500"/>
              <a:buNone/>
              <a:defRPr sz="1500"/>
            </a:lvl2pPr>
            <a:lvl3pPr lvl="2" algn="ctr">
              <a:lnSpc>
                <a:spcPct val="90000"/>
              </a:lnSpc>
              <a:spcBef>
                <a:spcPts val="400"/>
              </a:spcBef>
              <a:spcAft>
                <a:spcPts val="0"/>
              </a:spcAft>
              <a:buClr>
                <a:schemeClr val="lt1"/>
              </a:buClr>
              <a:buSzPts val="1400"/>
              <a:buNone/>
              <a:defRPr sz="1400"/>
            </a:lvl3pPr>
            <a:lvl4pPr lvl="3" algn="ctr">
              <a:lnSpc>
                <a:spcPct val="90000"/>
              </a:lnSpc>
              <a:spcBef>
                <a:spcPts val="400"/>
              </a:spcBef>
              <a:spcAft>
                <a:spcPts val="0"/>
              </a:spcAft>
              <a:buClr>
                <a:schemeClr val="lt1"/>
              </a:buClr>
              <a:buSzPts val="1200"/>
              <a:buNone/>
              <a:defRPr sz="1200"/>
            </a:lvl4pPr>
            <a:lvl5pPr lvl="4" algn="ctr">
              <a:lnSpc>
                <a:spcPct val="90000"/>
              </a:lnSpc>
              <a:spcBef>
                <a:spcPts val="400"/>
              </a:spcBef>
              <a:spcAft>
                <a:spcPts val="0"/>
              </a:spcAft>
              <a:buClr>
                <a:schemeClr val="lt1"/>
              </a:buClr>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lvl1pPr lvl="0" rtl="0">
              <a:spcBef>
                <a:spcPts val="0"/>
              </a:spcBef>
              <a:spcAft>
                <a:spcPts val="0"/>
              </a:spcAft>
              <a:buSzPts val="2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 name="Google Shape;31;p6"/>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42900" rtl="0">
              <a:lnSpc>
                <a:spcPct val="115000"/>
              </a:lnSpc>
              <a:spcBef>
                <a:spcPts val="800"/>
              </a:spcBef>
              <a:spcAft>
                <a:spcPts val="0"/>
              </a:spcAft>
              <a:buSzPts val="1800"/>
              <a:buChar char="•"/>
              <a:defRPr sz="1800">
                <a:latin typeface="Arial"/>
                <a:ea typeface="Arial"/>
                <a:cs typeface="Arial"/>
                <a:sym typeface="Arial"/>
              </a:defRPr>
            </a:lvl1pPr>
            <a:lvl2pPr marL="914400" lvl="1" indent="-330200" rtl="0">
              <a:lnSpc>
                <a:spcPct val="115000"/>
              </a:lnSpc>
              <a:spcBef>
                <a:spcPts val="400"/>
              </a:spcBef>
              <a:spcAft>
                <a:spcPts val="0"/>
              </a:spcAft>
              <a:buSzPts val="1600"/>
              <a:buChar char="•"/>
              <a:defRPr sz="1600">
                <a:latin typeface="Arial"/>
                <a:ea typeface="Arial"/>
                <a:cs typeface="Arial"/>
                <a:sym typeface="Arial"/>
              </a:defRPr>
            </a:lvl2pPr>
            <a:lvl3pPr marL="1371600" lvl="2" indent="-330200" rtl="0">
              <a:lnSpc>
                <a:spcPct val="115000"/>
              </a:lnSpc>
              <a:spcBef>
                <a:spcPts val="400"/>
              </a:spcBef>
              <a:spcAft>
                <a:spcPts val="0"/>
              </a:spcAft>
              <a:buSzPts val="1600"/>
              <a:buChar char="•"/>
              <a:defRPr sz="1600" b="1">
                <a:latin typeface="Arial"/>
                <a:ea typeface="Arial"/>
                <a:cs typeface="Arial"/>
                <a:sym typeface="Arial"/>
              </a:defRPr>
            </a:lvl3pPr>
            <a:lvl4pPr marL="1828800" lvl="3" indent="-323850" rtl="0">
              <a:lnSpc>
                <a:spcPct val="115000"/>
              </a:lnSpc>
              <a:spcBef>
                <a:spcPts val="400"/>
              </a:spcBef>
              <a:spcAft>
                <a:spcPts val="0"/>
              </a:spcAft>
              <a:buSzPts val="1500"/>
              <a:buChar char="•"/>
              <a:defRPr sz="1500">
                <a:latin typeface="Arial"/>
                <a:ea typeface="Arial"/>
                <a:cs typeface="Arial"/>
                <a:sym typeface="Arial"/>
              </a:defRPr>
            </a:lvl4pPr>
            <a:lvl5pPr marL="2286000" lvl="4" indent="-317500" rtl="0">
              <a:lnSpc>
                <a:spcPct val="115000"/>
              </a:lnSpc>
              <a:spcBef>
                <a:spcPts val="400"/>
              </a:spcBef>
              <a:spcAft>
                <a:spcPts val="0"/>
              </a:spcAft>
              <a:buSzPts val="1400"/>
              <a:buChar char="•"/>
              <a:defRPr sz="1400" b="1">
                <a:latin typeface="Arial"/>
                <a:ea typeface="Arial"/>
                <a:cs typeface="Arial"/>
                <a:sym typeface="Arial"/>
              </a:defRPr>
            </a:lvl5pPr>
            <a:lvl6pPr marL="2743200" lvl="5" indent="-317500" rtl="0">
              <a:lnSpc>
                <a:spcPct val="115000"/>
              </a:lnSpc>
              <a:spcBef>
                <a:spcPts val="400"/>
              </a:spcBef>
              <a:spcAft>
                <a:spcPts val="0"/>
              </a:spcAft>
              <a:buSzPts val="1400"/>
              <a:buChar char="•"/>
              <a:defRPr/>
            </a:lvl6pPr>
            <a:lvl7pPr marL="3200400" lvl="6" indent="-317500" rtl="0">
              <a:lnSpc>
                <a:spcPct val="115000"/>
              </a:lnSpc>
              <a:spcBef>
                <a:spcPts val="400"/>
              </a:spcBef>
              <a:spcAft>
                <a:spcPts val="0"/>
              </a:spcAft>
              <a:buSzPts val="1400"/>
              <a:buChar char="•"/>
              <a:defRPr/>
            </a:lvl7pPr>
            <a:lvl8pPr marL="3657600" lvl="7" indent="-317500" rtl="0">
              <a:lnSpc>
                <a:spcPct val="115000"/>
              </a:lnSpc>
              <a:spcBef>
                <a:spcPts val="400"/>
              </a:spcBef>
              <a:spcAft>
                <a:spcPts val="0"/>
              </a:spcAft>
              <a:buSzPts val="1400"/>
              <a:buChar char="•"/>
              <a:defRPr/>
            </a:lvl8pPr>
            <a:lvl9pPr marL="4114800" lvl="8" indent="-317500" rtl="0">
              <a:lnSpc>
                <a:spcPct val="115000"/>
              </a:lnSpc>
              <a:spcBef>
                <a:spcPts val="400"/>
              </a:spcBef>
              <a:spcAft>
                <a:spcPts val="0"/>
              </a:spcAft>
              <a:buSzPts val="1400"/>
              <a:buChar char="•"/>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342900"/>
            <a:ext cx="8229600" cy="857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2400"/>
              <a:buFont typeface="Times New Roman"/>
              <a:buNone/>
              <a:defRPr sz="24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457200" y="1200150"/>
            <a:ext cx="8229600" cy="32373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4pPr>
            <a:lvl5pPr marL="2286000" marR="0" lvl="4"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6629400" y="4760798"/>
            <a:ext cx="2057400" cy="273900"/>
          </a:xfrm>
          <a:prstGeom prst="rect">
            <a:avLst/>
          </a:prstGeom>
          <a:noFill/>
          <a:ln>
            <a:noFill/>
          </a:ln>
        </p:spPr>
        <p:txBody>
          <a:bodyPr spcFirstLastPara="1" wrap="square" lIns="68575" tIns="34275" rIns="68575" bIns="34275" anchor="b" anchorCtr="0">
            <a:noAutofit/>
          </a:bodyPr>
          <a:lstStyle>
            <a:lvl1pPr marL="0" marR="0" lvl="0" indent="0" algn="r" rtl="0">
              <a:spcBef>
                <a:spcPts val="0"/>
              </a:spcBef>
              <a:buNone/>
              <a:defRPr sz="1200" b="1" i="0" u="none" strike="noStrike" cap="none">
                <a:solidFill>
                  <a:srgbClr val="888888"/>
                </a:solidFill>
                <a:latin typeface="Arial"/>
                <a:ea typeface="Arial"/>
                <a:cs typeface="Arial"/>
                <a:sym typeface="Arial"/>
              </a:defRPr>
            </a:lvl1pPr>
            <a:lvl2pPr marL="0" marR="0" lvl="1" indent="0" algn="r" rtl="0">
              <a:spcBef>
                <a:spcPts val="0"/>
              </a:spcBef>
              <a:buNone/>
              <a:defRPr sz="1200" b="1" i="0" u="none" strike="noStrike" cap="none">
                <a:solidFill>
                  <a:srgbClr val="888888"/>
                </a:solidFill>
                <a:latin typeface="Arial"/>
                <a:ea typeface="Arial"/>
                <a:cs typeface="Arial"/>
                <a:sym typeface="Arial"/>
              </a:defRPr>
            </a:lvl2pPr>
            <a:lvl3pPr marL="0" marR="0" lvl="2" indent="0" algn="r" rtl="0">
              <a:spcBef>
                <a:spcPts val="0"/>
              </a:spcBef>
              <a:buNone/>
              <a:defRPr sz="1200" b="1" i="0" u="none" strike="noStrike" cap="none">
                <a:solidFill>
                  <a:srgbClr val="888888"/>
                </a:solidFill>
                <a:latin typeface="Arial"/>
                <a:ea typeface="Arial"/>
                <a:cs typeface="Arial"/>
                <a:sym typeface="Arial"/>
              </a:defRPr>
            </a:lvl3pPr>
            <a:lvl4pPr marL="0" marR="0" lvl="3" indent="0" algn="r" rtl="0">
              <a:spcBef>
                <a:spcPts val="0"/>
              </a:spcBef>
              <a:buNone/>
              <a:defRPr sz="1200" b="1" i="0" u="none" strike="noStrike" cap="none">
                <a:solidFill>
                  <a:srgbClr val="888888"/>
                </a:solidFill>
                <a:latin typeface="Arial"/>
                <a:ea typeface="Arial"/>
                <a:cs typeface="Arial"/>
                <a:sym typeface="Arial"/>
              </a:defRPr>
            </a:lvl4pPr>
            <a:lvl5pPr marL="0" marR="0" lvl="4" indent="0" algn="r" rtl="0">
              <a:spcBef>
                <a:spcPts val="0"/>
              </a:spcBef>
              <a:buNone/>
              <a:defRPr sz="1200" b="1" i="0" u="none" strike="noStrike" cap="none">
                <a:solidFill>
                  <a:srgbClr val="888888"/>
                </a:solidFill>
                <a:latin typeface="Arial"/>
                <a:ea typeface="Arial"/>
                <a:cs typeface="Arial"/>
                <a:sym typeface="Arial"/>
              </a:defRPr>
            </a:lvl5pPr>
            <a:lvl6pPr marL="0" marR="0" lvl="5" indent="0" algn="r" rtl="0">
              <a:spcBef>
                <a:spcPts val="0"/>
              </a:spcBef>
              <a:buNone/>
              <a:defRPr sz="1200" b="1" i="0" u="none" strike="noStrike" cap="none">
                <a:solidFill>
                  <a:srgbClr val="888888"/>
                </a:solidFill>
                <a:latin typeface="Arial"/>
                <a:ea typeface="Arial"/>
                <a:cs typeface="Arial"/>
                <a:sym typeface="Arial"/>
              </a:defRPr>
            </a:lvl6pPr>
            <a:lvl7pPr marL="0" marR="0" lvl="6" indent="0" algn="r" rtl="0">
              <a:spcBef>
                <a:spcPts val="0"/>
              </a:spcBef>
              <a:buNone/>
              <a:defRPr sz="1200" b="1" i="0" u="none" strike="noStrike" cap="none">
                <a:solidFill>
                  <a:srgbClr val="888888"/>
                </a:solidFill>
                <a:latin typeface="Arial"/>
                <a:ea typeface="Arial"/>
                <a:cs typeface="Arial"/>
                <a:sym typeface="Arial"/>
              </a:defRPr>
            </a:lvl7pPr>
            <a:lvl8pPr marL="0" marR="0" lvl="7" indent="0" algn="r" rtl="0">
              <a:spcBef>
                <a:spcPts val="0"/>
              </a:spcBef>
              <a:buNone/>
              <a:defRPr sz="1200" b="1" i="0" u="none" strike="noStrike" cap="none">
                <a:solidFill>
                  <a:srgbClr val="888888"/>
                </a:solidFill>
                <a:latin typeface="Arial"/>
                <a:ea typeface="Arial"/>
                <a:cs typeface="Arial"/>
                <a:sym typeface="Arial"/>
              </a:defRPr>
            </a:lvl8pPr>
            <a:lvl9pPr marL="0" marR="0" lvl="8" indent="0" algn="r" rtl="0">
              <a:spcBef>
                <a:spcPts val="0"/>
              </a:spcBef>
              <a:buNone/>
              <a:defRPr sz="12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9" name="Google Shape;9;p1"/>
          <p:cNvPicPr preferRelativeResize="0"/>
          <p:nvPr/>
        </p:nvPicPr>
        <p:blipFill rotWithShape="1">
          <a:blip r:embed="rId6">
            <a:alphaModFix/>
          </a:blip>
          <a:srcRect/>
          <a:stretch/>
        </p:blipFill>
        <p:spPr>
          <a:xfrm>
            <a:off x="523875" y="4841636"/>
            <a:ext cx="2245657" cy="130413"/>
          </a:xfrm>
          <a:prstGeom prst="rect">
            <a:avLst/>
          </a:prstGeom>
          <a:noFill/>
          <a:ln>
            <a:noFill/>
          </a:ln>
        </p:spPr>
      </p:pic>
      <p:cxnSp>
        <p:nvCxnSpPr>
          <p:cNvPr id="10" name="Google Shape;10;p1"/>
          <p:cNvCxnSpPr/>
          <p:nvPr/>
        </p:nvCxnSpPr>
        <p:spPr>
          <a:xfrm>
            <a:off x="514350" y="4713194"/>
            <a:ext cx="8115300" cy="0"/>
          </a:xfrm>
          <a:prstGeom prst="straightConnector1">
            <a:avLst/>
          </a:prstGeom>
          <a:noFill/>
          <a:ln w="9525" cap="flat" cmpd="sng">
            <a:solidFill>
              <a:schemeClr val="dk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56">
          <p15:clr>
            <a:srgbClr val="F26B43"/>
          </p15:clr>
        </p15:guide>
        <p15:guide id="2" pos="288">
          <p15:clr>
            <a:srgbClr val="F26B43"/>
          </p15:clr>
        </p15:guide>
        <p15:guide id="3" pos="5472">
          <p15:clr>
            <a:srgbClr val="F26B43"/>
          </p15:clr>
        </p15:guide>
        <p15:guide id="4" orient="horz" pos="216">
          <p15:clr>
            <a:srgbClr val="F26B43"/>
          </p15:clr>
        </p15:guide>
        <p15:guide id="5" orient="horz" pos="31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accounting@colgate.edu" TargetMode="External"/><Relationship Id="rId2" Type="http://schemas.openxmlformats.org/officeDocument/2006/relationships/hyperlink" Target="mailto:purchasing@colgate.edu"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medialibrary.colgate.edu/Watch/a2N5WpTe" TargetMode="External"/><Relationship Id="rId3" Type="http://schemas.openxmlformats.org/officeDocument/2006/relationships/hyperlink" Target="https://medialibrary.colgate.edu/Watch/Pt64TeAk" TargetMode="External"/><Relationship Id="rId7" Type="http://schemas.openxmlformats.org/officeDocument/2006/relationships/hyperlink" Target="https://medialibrary.colgate.edu/Watch/d6K4YeSf" TargetMode="External"/><Relationship Id="rId2" Type="http://schemas.openxmlformats.org/officeDocument/2006/relationships/hyperlink" Target="https://medialibrary.colgate.edu/Watch/unimarketdemosuppliers" TargetMode="External"/><Relationship Id="rId1" Type="http://schemas.openxmlformats.org/officeDocument/2006/relationships/slideLayout" Target="../slideLayouts/slideLayout4.xml"/><Relationship Id="rId6" Type="http://schemas.openxmlformats.org/officeDocument/2006/relationships/hyperlink" Target="https://medialibrary.colgate.edu/Watch/Am36Lqg2" TargetMode="External"/><Relationship Id="rId5" Type="http://schemas.openxmlformats.org/officeDocument/2006/relationships/hyperlink" Target="https://medialibrary.colgate.edu/Watch/Cw3e5KQy" TargetMode="External"/><Relationship Id="rId4" Type="http://schemas.openxmlformats.org/officeDocument/2006/relationships/hyperlink" Target="https://medialibrary.colgate.edu/Watch/Kc8q7HJb" TargetMode="External"/><Relationship Id="rId9" Type="http://schemas.openxmlformats.org/officeDocument/2006/relationships/hyperlink" Target="https://medialibrary.colgate.edu/Watch/Jy6a9EZ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www.colgate.edu/media/30946/" TargetMode="External"/><Relationship Id="rId3" Type="http://schemas.openxmlformats.org/officeDocument/2006/relationships/hyperlink" Target="https://www.colgate.edu/about/offices-centers-institutes/finance-and-administration" TargetMode="External"/><Relationship Id="rId7" Type="http://schemas.openxmlformats.org/officeDocument/2006/relationships/hyperlink" Target="https://www.colgate.edu/media/14676/"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colgate.edu/media/46086/" TargetMode="External"/><Relationship Id="rId5" Type="http://schemas.openxmlformats.org/officeDocument/2006/relationships/hyperlink" Target="https://www.colgate.edu/about/offices-centers-institutes/finance-and-administration/purchasing-department" TargetMode="External"/><Relationship Id="rId4" Type="http://schemas.openxmlformats.org/officeDocument/2006/relationships/hyperlink" Target="https://www.colgate.edu/about/offices-centers-institutes/finance-and-administration/accounting-and-control"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colgate.edu/about/third-century-plan/third-century-plan"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114300" indent="0"/>
            <a:r>
              <a:rPr lang="en-US" dirty="0">
                <a:solidFill>
                  <a:schemeClr val="bg1"/>
                </a:solidFill>
              </a:rPr>
              <a:t>Buyer Training:</a:t>
            </a:r>
            <a:br>
              <a:rPr lang="en-US" dirty="0">
                <a:solidFill>
                  <a:schemeClr val="bg1"/>
                </a:solidFill>
              </a:rPr>
            </a:br>
            <a:br>
              <a:rPr lang="en-US" dirty="0">
                <a:solidFill>
                  <a:schemeClr val="bg1"/>
                </a:solidFill>
              </a:rPr>
            </a:br>
            <a:r>
              <a:rPr lang="en-US" sz="3200" i="1" dirty="0">
                <a:solidFill>
                  <a:schemeClr val="bg1"/>
                </a:solidFill>
              </a:rPr>
              <a:t>Colgate Unimarket</a:t>
            </a:r>
            <a:br>
              <a:rPr lang="en-US" sz="3200" dirty="0">
                <a:solidFill>
                  <a:schemeClr val="bg1"/>
                </a:solidFill>
              </a:rPr>
            </a:br>
            <a:r>
              <a:rPr lang="en-US" sz="3200" dirty="0">
                <a:solidFill>
                  <a:schemeClr val="bg1"/>
                </a:solidFill>
              </a:rPr>
              <a:t>Banner Finance</a:t>
            </a:r>
            <a:br>
              <a:rPr lang="en-US" sz="3200" dirty="0">
                <a:solidFill>
                  <a:schemeClr val="bg1"/>
                </a:solidFill>
              </a:rPr>
            </a:br>
            <a:r>
              <a:rPr lang="en-US" sz="3200" dirty="0">
                <a:solidFill>
                  <a:schemeClr val="bg1"/>
                </a:solidFill>
              </a:rPr>
              <a:t>J.P. Morgan</a:t>
            </a:r>
            <a:br>
              <a:rPr lang="en-US" sz="3200" dirty="0"/>
            </a:br>
            <a:endParaRPr lang="en-US" sz="3200" dirty="0"/>
          </a:p>
        </p:txBody>
      </p:sp>
      <p:sp>
        <p:nvSpPr>
          <p:cNvPr id="3" name="Rounded Rectangle 2"/>
          <p:cNvSpPr/>
          <p:nvPr/>
        </p:nvSpPr>
        <p:spPr>
          <a:xfrm>
            <a:off x="6113721" y="2902688"/>
            <a:ext cx="2753832" cy="1467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lin Sans FB" panose="020E0602020502020306" pitchFamily="34" charset="0"/>
              </a:rPr>
              <a:t>PLEASE DOWNLOAD THIS FILE TO YOUR DESKTOP TO VIEW.</a:t>
            </a:r>
          </a:p>
          <a:p>
            <a:pPr algn="ctr"/>
            <a:r>
              <a:rPr lang="en-US" dirty="0">
                <a:latin typeface="Berlin Sans FB" panose="020E0602020502020306" pitchFamily="34" charset="0"/>
              </a:rPr>
              <a:t>Depending upon your version of PowerPoint you may need to click “Enable” above to continue. </a:t>
            </a:r>
          </a:p>
        </p:txBody>
      </p:sp>
    </p:spTree>
    <p:extLst>
      <p:ext uri="{BB962C8B-B14F-4D97-AF65-F5344CB8AC3E}">
        <p14:creationId xmlns:p14="http://schemas.microsoft.com/office/powerpoint/2010/main" val="1524313381"/>
      </p:ext>
    </p:extLst>
  </p:cSld>
  <p:clrMapOvr>
    <a:overrideClrMapping bg1="lt1" tx1="dk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Purchase Order terms and conditions (T&amp;C’s)</a:t>
            </a:r>
          </a:p>
        </p:txBody>
      </p:sp>
      <p:graphicFrame>
        <p:nvGraphicFramePr>
          <p:cNvPr id="4" name="Table 3"/>
          <p:cNvGraphicFramePr>
            <a:graphicFrameLocks noGrp="1"/>
          </p:cNvGraphicFramePr>
          <p:nvPr>
            <p:extLst>
              <p:ext uri="{D42A27DB-BD31-4B8C-83A1-F6EECF244321}">
                <p14:modId xmlns:p14="http://schemas.microsoft.com/office/powerpoint/2010/main" val="709195731"/>
              </p:ext>
            </p:extLst>
          </p:nvPr>
        </p:nvGraphicFramePr>
        <p:xfrm>
          <a:off x="1025913" y="1017725"/>
          <a:ext cx="7196254" cy="3465075"/>
        </p:xfrm>
        <a:graphic>
          <a:graphicData uri="http://schemas.openxmlformats.org/drawingml/2006/table">
            <a:tbl>
              <a:tblPr>
                <a:tableStyleId>{5C22544A-7EE6-4342-B048-85BDC9FD1C3A}</a:tableStyleId>
              </a:tblPr>
              <a:tblGrid>
                <a:gridCol w="3590692">
                  <a:extLst>
                    <a:ext uri="{9D8B030D-6E8A-4147-A177-3AD203B41FA5}">
                      <a16:colId xmlns:a16="http://schemas.microsoft.com/office/drawing/2014/main" val="3561177408"/>
                    </a:ext>
                  </a:extLst>
                </a:gridCol>
                <a:gridCol w="81775">
                  <a:extLst>
                    <a:ext uri="{9D8B030D-6E8A-4147-A177-3AD203B41FA5}">
                      <a16:colId xmlns:a16="http://schemas.microsoft.com/office/drawing/2014/main" val="4179290482"/>
                    </a:ext>
                  </a:extLst>
                </a:gridCol>
                <a:gridCol w="3523787">
                  <a:extLst>
                    <a:ext uri="{9D8B030D-6E8A-4147-A177-3AD203B41FA5}">
                      <a16:colId xmlns:a16="http://schemas.microsoft.com/office/drawing/2014/main" val="4031340852"/>
                    </a:ext>
                  </a:extLst>
                </a:gridCol>
              </a:tblGrid>
              <a:tr h="231005">
                <a:tc>
                  <a:txBody>
                    <a:bodyPr/>
                    <a:lstStyle/>
                    <a:p>
                      <a:pPr algn="l" fontAlgn="b"/>
                      <a:r>
                        <a:rPr lang="en-US" sz="1400" u="none" strike="noStrike" dirty="0">
                          <a:effectLst/>
                        </a:rPr>
                        <a:t>1.      Offer and Acceptance; Terms Exclusive</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16.    Indemnification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68570474"/>
                  </a:ext>
                </a:extLst>
              </a:tr>
              <a:tr h="231005">
                <a:tc>
                  <a:txBody>
                    <a:bodyPr/>
                    <a:lstStyle/>
                    <a:p>
                      <a:pPr algn="l" fontAlgn="b"/>
                      <a:r>
                        <a:rPr lang="en-US" sz="1400" u="none" strike="noStrike" dirty="0">
                          <a:effectLst/>
                        </a:rPr>
                        <a:t>2.      Deliverables Being Purchased</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17.    Entire Agreement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90622810"/>
                  </a:ext>
                </a:extLst>
              </a:tr>
              <a:tr h="231005">
                <a:tc>
                  <a:txBody>
                    <a:bodyPr/>
                    <a:lstStyle/>
                    <a:p>
                      <a:pPr algn="l" fontAlgn="b"/>
                      <a:r>
                        <a:rPr lang="en-US" sz="1400" u="none" strike="noStrike" dirty="0">
                          <a:effectLst/>
                        </a:rPr>
                        <a:t>3.      Time of Performance</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18.    Financial Responsibility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73364342"/>
                  </a:ext>
                </a:extLst>
              </a:tr>
              <a:tr h="231005">
                <a:tc>
                  <a:txBody>
                    <a:bodyPr/>
                    <a:lstStyle/>
                    <a:p>
                      <a:pPr algn="l" fontAlgn="b"/>
                      <a:r>
                        <a:rPr lang="en-US" sz="1400" u="none" strike="noStrike" dirty="0">
                          <a:effectLst/>
                        </a:rPr>
                        <a:t>4.      Delivery and Transportation</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19.    Modification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25463552"/>
                  </a:ext>
                </a:extLst>
              </a:tr>
              <a:tr h="231005">
                <a:tc>
                  <a:txBody>
                    <a:bodyPr/>
                    <a:lstStyle/>
                    <a:p>
                      <a:pPr algn="l" fontAlgn="b"/>
                      <a:r>
                        <a:rPr lang="en-US" sz="1400" u="none" strike="noStrike" dirty="0">
                          <a:effectLst/>
                        </a:rPr>
                        <a:t>5.      Price, Invoicing, and Payment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20.    Controlling Law; Jurisdiction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01449533"/>
                  </a:ext>
                </a:extLst>
              </a:tr>
              <a:tr h="231005">
                <a:tc>
                  <a:txBody>
                    <a:bodyPr/>
                    <a:lstStyle/>
                    <a:p>
                      <a:pPr algn="l" fontAlgn="b"/>
                      <a:r>
                        <a:rPr lang="en-US" sz="1400" u="none" strike="noStrike" dirty="0">
                          <a:effectLst/>
                        </a:rPr>
                        <a:t>6.      Changes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21.    Assignment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65363622"/>
                  </a:ext>
                </a:extLst>
              </a:tr>
              <a:tr h="231005">
                <a:tc>
                  <a:txBody>
                    <a:bodyPr/>
                    <a:lstStyle/>
                    <a:p>
                      <a:pPr algn="l" fontAlgn="b"/>
                      <a:r>
                        <a:rPr lang="en-US" sz="1400" u="none" strike="noStrike" dirty="0">
                          <a:effectLst/>
                        </a:rPr>
                        <a:t>7.      Quality</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22.    Notices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19140878"/>
                  </a:ext>
                </a:extLst>
              </a:tr>
              <a:tr h="231005">
                <a:tc>
                  <a:txBody>
                    <a:bodyPr/>
                    <a:lstStyle/>
                    <a:p>
                      <a:pPr algn="l" fontAlgn="b"/>
                      <a:r>
                        <a:rPr lang="en-US" sz="1400" u="none" strike="noStrike" dirty="0">
                          <a:effectLst/>
                        </a:rPr>
                        <a:t>8.      Quantity; Count</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23.    Dispute Resolution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4370946"/>
                  </a:ext>
                </a:extLst>
              </a:tr>
              <a:tr h="231005">
                <a:tc>
                  <a:txBody>
                    <a:bodyPr/>
                    <a:lstStyle/>
                    <a:p>
                      <a:pPr algn="l" fontAlgn="b"/>
                      <a:r>
                        <a:rPr lang="en-US" sz="1400" u="none" strike="noStrike" dirty="0">
                          <a:effectLst/>
                        </a:rPr>
                        <a:t>9.      Responsibilities of Seller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24.    Non Discrimination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71571736"/>
                  </a:ext>
                </a:extLst>
              </a:tr>
              <a:tr h="231005">
                <a:tc>
                  <a:txBody>
                    <a:bodyPr/>
                    <a:lstStyle/>
                    <a:p>
                      <a:pPr algn="l" fontAlgn="b"/>
                      <a:r>
                        <a:rPr lang="en-US" sz="1400" u="none" strike="noStrike" dirty="0">
                          <a:effectLst/>
                        </a:rPr>
                        <a:t>10.    Default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25.    Web Content Accessibility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9441176"/>
                  </a:ext>
                </a:extLst>
              </a:tr>
              <a:tr h="231005">
                <a:tc>
                  <a:txBody>
                    <a:bodyPr/>
                    <a:lstStyle/>
                    <a:p>
                      <a:pPr algn="l" fontAlgn="b"/>
                      <a:r>
                        <a:rPr lang="en-US" sz="1400" u="none" strike="noStrike" dirty="0">
                          <a:effectLst/>
                        </a:rPr>
                        <a:t>11.    Insurance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26.    GDPR Compliance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15758733"/>
                  </a:ext>
                </a:extLst>
              </a:tr>
              <a:tr h="231005">
                <a:tc>
                  <a:txBody>
                    <a:bodyPr/>
                    <a:lstStyle/>
                    <a:p>
                      <a:pPr algn="l" fontAlgn="b"/>
                      <a:r>
                        <a:rPr lang="en-US" sz="1400" u="none" strike="noStrike" dirty="0">
                          <a:effectLst/>
                        </a:rPr>
                        <a:t>12.    Force Majeure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27.    Confidential Information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14160167"/>
                  </a:ext>
                </a:extLst>
              </a:tr>
              <a:tr h="231005">
                <a:tc>
                  <a:txBody>
                    <a:bodyPr/>
                    <a:lstStyle/>
                    <a:p>
                      <a:pPr algn="l" fontAlgn="b"/>
                      <a:r>
                        <a:rPr lang="en-US" sz="1400" u="none" strike="noStrike" dirty="0">
                          <a:effectLst/>
                        </a:rPr>
                        <a:t>13.    Patents and Proprietary Rights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28.    Sustainability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65132197"/>
                  </a:ext>
                </a:extLst>
              </a:tr>
              <a:tr h="231005">
                <a:tc>
                  <a:txBody>
                    <a:bodyPr/>
                    <a:lstStyle/>
                    <a:p>
                      <a:pPr algn="l" fontAlgn="b"/>
                      <a:r>
                        <a:rPr lang="en-US" sz="1400" u="none" strike="noStrike" dirty="0">
                          <a:effectLst/>
                        </a:rPr>
                        <a:t>14.    Warranties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29.    Federal Awards and Grants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71609318"/>
                  </a:ext>
                </a:extLst>
              </a:tr>
              <a:tr h="231005">
                <a:tc>
                  <a:txBody>
                    <a:bodyPr/>
                    <a:lstStyle/>
                    <a:p>
                      <a:pPr algn="l" fontAlgn="b"/>
                      <a:r>
                        <a:rPr lang="en-US" sz="1400" u="none" strike="noStrike" dirty="0">
                          <a:effectLst/>
                        </a:rPr>
                        <a:t>15.    Right of Termination </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dirty="0">
                          <a:effectLst/>
                        </a:rPr>
                        <a:t>30.    Safety and Environmental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8139460"/>
                  </a:ext>
                </a:extLst>
              </a:tr>
            </a:tbl>
          </a:graphicData>
        </a:graphic>
      </p:graphicFrame>
    </p:spTree>
    <p:extLst>
      <p:ext uri="{BB962C8B-B14F-4D97-AF65-F5344CB8AC3E}">
        <p14:creationId xmlns:p14="http://schemas.microsoft.com/office/powerpoint/2010/main" val="48559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9" y="104079"/>
            <a:ext cx="8520600" cy="408878"/>
          </a:xfrm>
        </p:spPr>
        <p:txBody>
          <a:bodyPr/>
          <a:lstStyle/>
          <a:p>
            <a:pPr algn="ctr"/>
            <a:r>
              <a:rPr lang="en-US" dirty="0"/>
              <a:t>Purchasing Policies and Procedures</a:t>
            </a:r>
          </a:p>
        </p:txBody>
      </p:sp>
      <p:graphicFrame>
        <p:nvGraphicFramePr>
          <p:cNvPr id="4" name="Table 3"/>
          <p:cNvGraphicFramePr>
            <a:graphicFrameLocks noGrp="1"/>
          </p:cNvGraphicFramePr>
          <p:nvPr>
            <p:extLst>
              <p:ext uri="{D42A27DB-BD31-4B8C-83A1-F6EECF244321}">
                <p14:modId xmlns:p14="http://schemas.microsoft.com/office/powerpoint/2010/main" val="2015636752"/>
              </p:ext>
            </p:extLst>
          </p:nvPr>
        </p:nvGraphicFramePr>
        <p:xfrm>
          <a:off x="624468" y="512958"/>
          <a:ext cx="7887629" cy="4178040"/>
        </p:xfrm>
        <a:graphic>
          <a:graphicData uri="http://schemas.openxmlformats.org/drawingml/2006/table">
            <a:tbl>
              <a:tblPr>
                <a:tableStyleId>{5C22544A-7EE6-4342-B048-85BDC9FD1C3A}</a:tableStyleId>
              </a:tblPr>
              <a:tblGrid>
                <a:gridCol w="825191">
                  <a:extLst>
                    <a:ext uri="{9D8B030D-6E8A-4147-A177-3AD203B41FA5}">
                      <a16:colId xmlns:a16="http://schemas.microsoft.com/office/drawing/2014/main" val="1418539085"/>
                    </a:ext>
                  </a:extLst>
                </a:gridCol>
                <a:gridCol w="2676292">
                  <a:extLst>
                    <a:ext uri="{9D8B030D-6E8A-4147-A177-3AD203B41FA5}">
                      <a16:colId xmlns:a16="http://schemas.microsoft.com/office/drawing/2014/main" val="3657061993"/>
                    </a:ext>
                  </a:extLst>
                </a:gridCol>
                <a:gridCol w="105422">
                  <a:extLst>
                    <a:ext uri="{9D8B030D-6E8A-4147-A177-3AD203B41FA5}">
                      <a16:colId xmlns:a16="http://schemas.microsoft.com/office/drawing/2014/main" val="3814475643"/>
                    </a:ext>
                  </a:extLst>
                </a:gridCol>
                <a:gridCol w="1626734">
                  <a:extLst>
                    <a:ext uri="{9D8B030D-6E8A-4147-A177-3AD203B41FA5}">
                      <a16:colId xmlns:a16="http://schemas.microsoft.com/office/drawing/2014/main" val="4154945079"/>
                    </a:ext>
                  </a:extLst>
                </a:gridCol>
                <a:gridCol w="2653990">
                  <a:extLst>
                    <a:ext uri="{9D8B030D-6E8A-4147-A177-3AD203B41FA5}">
                      <a16:colId xmlns:a16="http://schemas.microsoft.com/office/drawing/2014/main" val="1455778642"/>
                    </a:ext>
                  </a:extLst>
                </a:gridCol>
              </a:tblGrid>
              <a:tr h="303602">
                <a:tc>
                  <a:txBody>
                    <a:bodyPr/>
                    <a:lstStyle/>
                    <a:p>
                      <a:pPr algn="l" fontAlgn="b"/>
                      <a:r>
                        <a:rPr lang="en-US" sz="1200" u="none" strike="noStrike" dirty="0">
                          <a:effectLst/>
                          <a:highlight>
                            <a:srgbClr val="D3D3D3"/>
                          </a:highlight>
                        </a:rPr>
                        <a:t>General Policies</a:t>
                      </a:r>
                      <a:endParaRPr lang="en-US" sz="1200" b="1"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1.1 Code of Ethics</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1200" u="none" strike="noStrike" dirty="0">
                          <a:effectLst/>
                          <a:highlight>
                            <a:srgbClr val="D3D3D3"/>
                          </a:highlight>
                        </a:rPr>
                        <a:t>Purchasing with Federal Grants</a:t>
                      </a:r>
                      <a:endParaRPr lang="en-US" sz="1200" b="1"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4.0 Federal Awards and Grants</a:t>
                      </a:r>
                      <a:endParaRPr lang="en-US" sz="800" b="0" i="0" u="none" strike="noStrike" dirty="0">
                        <a:solidFill>
                          <a:srgbClr val="000000"/>
                        </a:solidFill>
                        <a:effectLst/>
                        <a:latin typeface="Calibri" panose="020F0502020204030204" pitchFamily="34" charset="0"/>
                      </a:endParaRPr>
                    </a:p>
                  </a:txBody>
                  <a:tcPr marL="4965" marR="4965" marT="4965" marB="0" anchor="b"/>
                </a:tc>
                <a:extLst>
                  <a:ext uri="{0D108BD9-81ED-4DB2-BD59-A6C34878D82A}">
                    <a16:rowId xmlns:a16="http://schemas.microsoft.com/office/drawing/2014/main" val="1325295240"/>
                  </a:ext>
                </a:extLst>
              </a:tr>
              <a:tr h="153834">
                <a:tc>
                  <a:txBody>
                    <a:bodyPr/>
                    <a:lstStyle/>
                    <a:p>
                      <a:pPr algn="l"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1.2 Gifts and Gratuities from Vendors</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4.1 Conflict of Interest</a:t>
                      </a:r>
                      <a:endParaRPr lang="en-US" sz="800" b="0" i="0" u="none" strike="noStrike" dirty="0">
                        <a:solidFill>
                          <a:srgbClr val="000000"/>
                        </a:solidFill>
                        <a:effectLst/>
                        <a:latin typeface="Calibri" panose="020F0502020204030204" pitchFamily="34" charset="0"/>
                      </a:endParaRPr>
                    </a:p>
                  </a:txBody>
                  <a:tcPr marL="4965" marR="4965" marT="4965" marB="0" anchor="b"/>
                </a:tc>
                <a:extLst>
                  <a:ext uri="{0D108BD9-81ED-4DB2-BD59-A6C34878D82A}">
                    <a16:rowId xmlns:a16="http://schemas.microsoft.com/office/drawing/2014/main" val="3363285296"/>
                  </a:ext>
                </a:extLst>
              </a:tr>
              <a:tr h="171802">
                <a:tc>
                  <a:txBody>
                    <a:bodyPr/>
                    <a:lstStyle/>
                    <a:p>
                      <a:pPr algn="l"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1.3 Conflict of Interest</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4.2 Specifications Development using an Outside Source</a:t>
                      </a:r>
                      <a:endParaRPr lang="en-US" sz="800" b="0" i="0" u="none" strike="noStrike" dirty="0">
                        <a:solidFill>
                          <a:srgbClr val="000000"/>
                        </a:solidFill>
                        <a:effectLst/>
                        <a:latin typeface="Calibri" panose="020F0502020204030204" pitchFamily="34" charset="0"/>
                      </a:endParaRPr>
                    </a:p>
                  </a:txBody>
                  <a:tcPr marL="4965" marR="4965" marT="4965" marB="0" anchor="b"/>
                </a:tc>
                <a:extLst>
                  <a:ext uri="{0D108BD9-81ED-4DB2-BD59-A6C34878D82A}">
                    <a16:rowId xmlns:a16="http://schemas.microsoft.com/office/drawing/2014/main" val="243260548"/>
                  </a:ext>
                </a:extLst>
              </a:tr>
              <a:tr h="153834">
                <a:tc>
                  <a:txBody>
                    <a:bodyPr/>
                    <a:lstStyle/>
                    <a:p>
                      <a:pPr algn="l"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1.4 Supplier Diversity</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4.3 Micro-Purchase</a:t>
                      </a:r>
                      <a:endParaRPr lang="en-US" sz="800" b="0" i="0" u="none" strike="noStrike" dirty="0">
                        <a:solidFill>
                          <a:srgbClr val="000000"/>
                        </a:solidFill>
                        <a:effectLst/>
                        <a:latin typeface="Calibri" panose="020F0502020204030204" pitchFamily="34" charset="0"/>
                      </a:endParaRPr>
                    </a:p>
                  </a:txBody>
                  <a:tcPr marL="4965" marR="4965" marT="4965" marB="0" anchor="b"/>
                </a:tc>
                <a:extLst>
                  <a:ext uri="{0D108BD9-81ED-4DB2-BD59-A6C34878D82A}">
                    <a16:rowId xmlns:a16="http://schemas.microsoft.com/office/drawing/2014/main" val="3890551738"/>
                  </a:ext>
                </a:extLst>
              </a:tr>
              <a:tr h="153834">
                <a:tc>
                  <a:txBody>
                    <a:bodyPr/>
                    <a:lstStyle/>
                    <a:p>
                      <a:pPr algn="l"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1.5 Local Business</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4.4 Small Purchase</a:t>
                      </a:r>
                      <a:endParaRPr lang="en-US" sz="800" b="0" i="0" u="none" strike="noStrike" dirty="0">
                        <a:solidFill>
                          <a:srgbClr val="000000"/>
                        </a:solidFill>
                        <a:effectLst/>
                        <a:latin typeface="Calibri" panose="020F0502020204030204" pitchFamily="34" charset="0"/>
                      </a:endParaRPr>
                    </a:p>
                  </a:txBody>
                  <a:tcPr marL="4965" marR="4965" marT="4965" marB="0" anchor="b"/>
                </a:tc>
                <a:extLst>
                  <a:ext uri="{0D108BD9-81ED-4DB2-BD59-A6C34878D82A}">
                    <a16:rowId xmlns:a16="http://schemas.microsoft.com/office/drawing/2014/main" val="2025629600"/>
                  </a:ext>
                </a:extLst>
              </a:tr>
              <a:tr h="171802">
                <a:tc>
                  <a:txBody>
                    <a:bodyPr/>
                    <a:lstStyle/>
                    <a:p>
                      <a:pPr algn="l"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1.6 Environmentally Preferable Purchasing (EPP)</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4.5 Sealed Bids</a:t>
                      </a:r>
                      <a:endParaRPr lang="en-US" sz="800" b="0" i="0" u="none" strike="noStrike" dirty="0">
                        <a:solidFill>
                          <a:srgbClr val="000000"/>
                        </a:solidFill>
                        <a:effectLst/>
                        <a:latin typeface="Calibri" panose="020F0502020204030204" pitchFamily="34" charset="0"/>
                      </a:endParaRPr>
                    </a:p>
                  </a:txBody>
                  <a:tcPr marL="4965" marR="4965" marT="4965" marB="0" anchor="b"/>
                </a:tc>
                <a:extLst>
                  <a:ext uri="{0D108BD9-81ED-4DB2-BD59-A6C34878D82A}">
                    <a16:rowId xmlns:a16="http://schemas.microsoft.com/office/drawing/2014/main" val="837042908"/>
                  </a:ext>
                </a:extLst>
              </a:tr>
              <a:tr h="303602">
                <a:tc>
                  <a:txBody>
                    <a:bodyPr/>
                    <a:lstStyle/>
                    <a:p>
                      <a:pPr algn="l" fontAlgn="b"/>
                      <a:r>
                        <a:rPr lang="en-US" sz="1200" u="none" strike="noStrike" dirty="0">
                          <a:effectLst/>
                          <a:highlight>
                            <a:srgbClr val="D3D3D3"/>
                          </a:highlight>
                        </a:rPr>
                        <a:t>Vendor Policies</a:t>
                      </a:r>
                      <a:endParaRPr lang="en-US" sz="1200" b="1"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2.1 Vendor Approval and Status</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4.6 Sealed Request for Proposal (RFP)</a:t>
                      </a:r>
                      <a:endParaRPr lang="en-US" sz="800" b="0" i="0" u="none" strike="noStrike" dirty="0">
                        <a:solidFill>
                          <a:srgbClr val="000000"/>
                        </a:solidFill>
                        <a:effectLst/>
                        <a:latin typeface="Calibri" panose="020F0502020204030204" pitchFamily="34" charset="0"/>
                      </a:endParaRPr>
                    </a:p>
                  </a:txBody>
                  <a:tcPr marL="4965" marR="4965" marT="4965" marB="0" anchor="b"/>
                </a:tc>
                <a:extLst>
                  <a:ext uri="{0D108BD9-81ED-4DB2-BD59-A6C34878D82A}">
                    <a16:rowId xmlns:a16="http://schemas.microsoft.com/office/drawing/2014/main" val="783552141"/>
                  </a:ext>
                </a:extLst>
              </a:tr>
              <a:tr h="153834">
                <a:tc>
                  <a:txBody>
                    <a:bodyPr/>
                    <a:lstStyle/>
                    <a:p>
                      <a:pPr algn="l"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2.2 Vendor Qualification</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4.7 Non-Competitive Purchases</a:t>
                      </a:r>
                      <a:endParaRPr lang="en-US" sz="800" b="0" i="0" u="none" strike="noStrike" dirty="0">
                        <a:solidFill>
                          <a:srgbClr val="000000"/>
                        </a:solidFill>
                        <a:effectLst/>
                        <a:latin typeface="Calibri" panose="020F0502020204030204" pitchFamily="34" charset="0"/>
                      </a:endParaRPr>
                    </a:p>
                  </a:txBody>
                  <a:tcPr marL="4965" marR="4965" marT="4965" marB="0" anchor="b"/>
                </a:tc>
                <a:extLst>
                  <a:ext uri="{0D108BD9-81ED-4DB2-BD59-A6C34878D82A}">
                    <a16:rowId xmlns:a16="http://schemas.microsoft.com/office/drawing/2014/main" val="2281537626"/>
                  </a:ext>
                </a:extLst>
              </a:tr>
              <a:tr h="153834">
                <a:tc>
                  <a:txBody>
                    <a:bodyPr/>
                    <a:lstStyle/>
                    <a:p>
                      <a:pPr algn="l"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2.3 Vendor Suspension</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4.8 Breaking Down Orders</a:t>
                      </a:r>
                      <a:endParaRPr lang="en-US" sz="800" b="0" i="0" u="none" strike="noStrike" dirty="0">
                        <a:solidFill>
                          <a:srgbClr val="000000"/>
                        </a:solidFill>
                        <a:effectLst/>
                        <a:latin typeface="Calibri" panose="020F0502020204030204" pitchFamily="34" charset="0"/>
                      </a:endParaRPr>
                    </a:p>
                  </a:txBody>
                  <a:tcPr marL="4965" marR="4965" marT="4965" marB="0" anchor="b"/>
                </a:tc>
                <a:extLst>
                  <a:ext uri="{0D108BD9-81ED-4DB2-BD59-A6C34878D82A}">
                    <a16:rowId xmlns:a16="http://schemas.microsoft.com/office/drawing/2014/main" val="790421144"/>
                  </a:ext>
                </a:extLst>
              </a:tr>
              <a:tr h="171802">
                <a:tc>
                  <a:txBody>
                    <a:bodyPr/>
                    <a:lstStyle/>
                    <a:p>
                      <a:pPr algn="l" fontAlgn="b"/>
                      <a:r>
                        <a:rPr lang="en-US" sz="1200" u="none" strike="noStrike" dirty="0">
                          <a:effectLst/>
                          <a:highlight>
                            <a:srgbClr val="D3D3D3"/>
                          </a:highlight>
                        </a:rPr>
                        <a:t>Purchasing</a:t>
                      </a:r>
                      <a:endParaRPr lang="en-US" sz="1200" b="1"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3.1 Dollar Thresholds</a:t>
                      </a:r>
                      <a:r>
                        <a:rPr lang="en-US" sz="800" u="none" strike="noStrike" baseline="0" dirty="0">
                          <a:effectLst/>
                        </a:rPr>
                        <a:t> and </a:t>
                      </a:r>
                      <a:r>
                        <a:rPr lang="en-US" sz="800" u="none" strike="noStrike" dirty="0">
                          <a:effectLst/>
                        </a:rPr>
                        <a:t>Purchasing Methods</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4.9 Contract Provisions</a:t>
                      </a:r>
                      <a:endParaRPr lang="en-US" sz="800" b="0" i="0" u="none" strike="noStrike" dirty="0">
                        <a:solidFill>
                          <a:srgbClr val="000000"/>
                        </a:solidFill>
                        <a:effectLst/>
                        <a:latin typeface="Calibri" panose="020F0502020204030204" pitchFamily="34" charset="0"/>
                      </a:endParaRPr>
                    </a:p>
                  </a:txBody>
                  <a:tcPr marL="4965" marR="4965" marT="4965" marB="0" anchor="b"/>
                </a:tc>
                <a:extLst>
                  <a:ext uri="{0D108BD9-81ED-4DB2-BD59-A6C34878D82A}">
                    <a16:rowId xmlns:a16="http://schemas.microsoft.com/office/drawing/2014/main" val="3441558665"/>
                  </a:ext>
                </a:extLst>
              </a:tr>
              <a:tr h="153834">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3.2 Request for Information (RFI)</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4.10  Federal Debarment and Suspension</a:t>
                      </a:r>
                      <a:endParaRPr lang="en-US" sz="800" b="0" i="0" u="none" strike="noStrike" dirty="0">
                        <a:solidFill>
                          <a:srgbClr val="000000"/>
                        </a:solidFill>
                        <a:effectLst/>
                        <a:latin typeface="Calibri" panose="020F0502020204030204" pitchFamily="34" charset="0"/>
                      </a:endParaRPr>
                    </a:p>
                  </a:txBody>
                  <a:tcPr marL="4965" marR="4965" marT="4965" marB="0" anchor="b"/>
                </a:tc>
                <a:extLst>
                  <a:ext uri="{0D108BD9-81ED-4DB2-BD59-A6C34878D82A}">
                    <a16:rowId xmlns:a16="http://schemas.microsoft.com/office/drawing/2014/main" val="3955020563"/>
                  </a:ext>
                </a:extLst>
              </a:tr>
              <a:tr h="153834">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fr-FR" sz="800" u="none" strike="noStrike" dirty="0">
                          <a:effectLst/>
                        </a:rPr>
                        <a:t>3.3 Request for Quotes (RFQ)</a:t>
                      </a:r>
                      <a:endParaRPr lang="fr-FR"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4.11 Contracting with MBE, WBE &amp; Small Business</a:t>
                      </a:r>
                      <a:endParaRPr lang="en-US" sz="800" b="0" i="0" u="none" strike="noStrike" dirty="0">
                        <a:solidFill>
                          <a:srgbClr val="000000"/>
                        </a:solidFill>
                        <a:effectLst/>
                        <a:latin typeface="Calibri" panose="020F0502020204030204" pitchFamily="34" charset="0"/>
                      </a:endParaRPr>
                    </a:p>
                  </a:txBody>
                  <a:tcPr marL="4965" marR="4965" marT="4965" marB="0" anchor="b"/>
                </a:tc>
                <a:extLst>
                  <a:ext uri="{0D108BD9-81ED-4DB2-BD59-A6C34878D82A}">
                    <a16:rowId xmlns:a16="http://schemas.microsoft.com/office/drawing/2014/main" val="3994358511"/>
                  </a:ext>
                </a:extLst>
              </a:tr>
              <a:tr h="153834">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3.4 Request for Bids (RFB)</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4.12 Economic Purchases</a:t>
                      </a:r>
                      <a:endParaRPr lang="en-US" sz="800" b="0" i="0" u="none" strike="noStrike" dirty="0">
                        <a:solidFill>
                          <a:srgbClr val="000000"/>
                        </a:solidFill>
                        <a:effectLst/>
                        <a:latin typeface="Calibri" panose="020F0502020204030204" pitchFamily="34" charset="0"/>
                      </a:endParaRPr>
                    </a:p>
                  </a:txBody>
                  <a:tcPr marL="4965" marR="4965" marT="4965" marB="0" anchor="b"/>
                </a:tc>
                <a:extLst>
                  <a:ext uri="{0D108BD9-81ED-4DB2-BD59-A6C34878D82A}">
                    <a16:rowId xmlns:a16="http://schemas.microsoft.com/office/drawing/2014/main" val="3572492033"/>
                  </a:ext>
                </a:extLst>
              </a:tr>
              <a:tr h="153834">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3.5 Request for Proposals (RFP)</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4.13 Construction</a:t>
                      </a:r>
                      <a:endParaRPr lang="en-US" sz="800" b="0" i="0" u="none" strike="noStrike" dirty="0">
                        <a:solidFill>
                          <a:srgbClr val="000000"/>
                        </a:solidFill>
                        <a:effectLst/>
                        <a:latin typeface="Calibri" panose="020F0502020204030204" pitchFamily="34" charset="0"/>
                      </a:endParaRPr>
                    </a:p>
                  </a:txBody>
                  <a:tcPr marL="4965" marR="4965" marT="4965" marB="0" anchor="b"/>
                </a:tc>
                <a:extLst>
                  <a:ext uri="{0D108BD9-81ED-4DB2-BD59-A6C34878D82A}">
                    <a16:rowId xmlns:a16="http://schemas.microsoft.com/office/drawing/2014/main" val="2343220482"/>
                  </a:ext>
                </a:extLst>
              </a:tr>
              <a:tr h="208525">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3.6 Requisitions</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1200" u="none" strike="noStrike" dirty="0">
                          <a:effectLst/>
                          <a:highlight>
                            <a:srgbClr val="D3D3D3"/>
                          </a:highlight>
                        </a:rPr>
                        <a:t>Ancillary Purchasing Policies</a:t>
                      </a:r>
                      <a:endParaRPr lang="en-US" sz="1200" b="1"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5.1 Disposal of University Owned Equipment</a:t>
                      </a:r>
                      <a:endParaRPr lang="en-US" sz="800" b="0" i="0" u="none" strike="noStrike" dirty="0">
                        <a:solidFill>
                          <a:srgbClr val="000000"/>
                        </a:solidFill>
                        <a:effectLst/>
                        <a:latin typeface="Calibri" panose="020F0502020204030204" pitchFamily="34" charset="0"/>
                      </a:endParaRPr>
                    </a:p>
                  </a:txBody>
                  <a:tcPr marL="4965" marR="4965" marT="4965" marB="0" anchor="b"/>
                </a:tc>
                <a:extLst>
                  <a:ext uri="{0D108BD9-81ED-4DB2-BD59-A6C34878D82A}">
                    <a16:rowId xmlns:a16="http://schemas.microsoft.com/office/drawing/2014/main" val="3836931720"/>
                  </a:ext>
                </a:extLst>
              </a:tr>
              <a:tr h="171802">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3.7 Request for Waiver of Competitive Bidding</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5.2  Recording of Capital Equipment Purchases</a:t>
                      </a:r>
                      <a:endParaRPr lang="en-US" sz="800" b="0" i="0" u="none" strike="noStrike" dirty="0">
                        <a:solidFill>
                          <a:srgbClr val="000000"/>
                        </a:solidFill>
                        <a:effectLst/>
                        <a:latin typeface="Calibri" panose="020F0502020204030204" pitchFamily="34" charset="0"/>
                      </a:endParaRPr>
                    </a:p>
                  </a:txBody>
                  <a:tcPr marL="4965" marR="4965" marT="4965" marB="0" anchor="b"/>
                </a:tc>
                <a:extLst>
                  <a:ext uri="{0D108BD9-81ED-4DB2-BD59-A6C34878D82A}">
                    <a16:rowId xmlns:a16="http://schemas.microsoft.com/office/drawing/2014/main" val="3677817086"/>
                  </a:ext>
                </a:extLst>
              </a:tr>
              <a:tr h="103911">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3.8 Emergency Purchases</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extLst>
                  <a:ext uri="{0D108BD9-81ED-4DB2-BD59-A6C34878D82A}">
                    <a16:rowId xmlns:a16="http://schemas.microsoft.com/office/drawing/2014/main" val="2704524008"/>
                  </a:ext>
                </a:extLst>
              </a:tr>
              <a:tr h="103911">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3.9 Credit Card (P-Card) Purchases</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extLst>
                  <a:ext uri="{0D108BD9-81ED-4DB2-BD59-A6C34878D82A}">
                    <a16:rowId xmlns:a16="http://schemas.microsoft.com/office/drawing/2014/main" val="201794721"/>
                  </a:ext>
                </a:extLst>
              </a:tr>
              <a:tr h="259268">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3.10 Prepayments</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extLst>
                  <a:ext uri="{0D108BD9-81ED-4DB2-BD59-A6C34878D82A}">
                    <a16:rowId xmlns:a16="http://schemas.microsoft.com/office/drawing/2014/main" val="1988549723"/>
                  </a:ext>
                </a:extLst>
              </a:tr>
              <a:tr h="103911">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r>
                        <a:rPr lang="en-US" sz="800" u="none" strike="noStrike" dirty="0">
                          <a:effectLst/>
                        </a:rPr>
                        <a:t>3.11 Contractual Review </a:t>
                      </a:r>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965" marR="4965" marT="4965" marB="0" anchor="b"/>
                </a:tc>
                <a:extLst>
                  <a:ext uri="{0D108BD9-81ED-4DB2-BD59-A6C34878D82A}">
                    <a16:rowId xmlns:a16="http://schemas.microsoft.com/office/drawing/2014/main" val="3891225680"/>
                  </a:ext>
                </a:extLst>
              </a:tr>
            </a:tbl>
          </a:graphicData>
        </a:graphic>
      </p:graphicFrame>
    </p:spTree>
    <p:extLst>
      <p:ext uri="{BB962C8B-B14F-4D97-AF65-F5344CB8AC3E}">
        <p14:creationId xmlns:p14="http://schemas.microsoft.com/office/powerpoint/2010/main" val="3287849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034" y="445025"/>
            <a:ext cx="7961971" cy="432204"/>
          </a:xfrm>
        </p:spPr>
        <p:txBody>
          <a:bodyPr/>
          <a:lstStyle/>
          <a:p>
            <a:pPr algn="ctr"/>
            <a:r>
              <a:rPr lang="en-US" dirty="0"/>
              <a:t>Purchasing Systems</a:t>
            </a:r>
          </a:p>
        </p:txBody>
      </p:sp>
      <p:sp>
        <p:nvSpPr>
          <p:cNvPr id="3" name="Text Placeholder 2"/>
          <p:cNvSpPr>
            <a:spLocks noGrp="1"/>
          </p:cNvSpPr>
          <p:nvPr>
            <p:ph type="body" idx="1"/>
          </p:nvPr>
        </p:nvSpPr>
        <p:spPr>
          <a:xfrm>
            <a:off x="1226634" y="966621"/>
            <a:ext cx="7025269" cy="3416400"/>
          </a:xfrm>
        </p:spPr>
        <p:txBody>
          <a:bodyPr/>
          <a:lstStyle/>
          <a:p>
            <a:pPr marL="114300" indent="0">
              <a:buNone/>
            </a:pPr>
            <a:r>
              <a:rPr lang="en-US" dirty="0"/>
              <a:t>There are four (4) primary way to purchase*:</a:t>
            </a:r>
          </a:p>
          <a:p>
            <a:pPr marL="114300" indent="0">
              <a:buNone/>
            </a:pPr>
            <a:r>
              <a:rPr lang="en-US" dirty="0"/>
              <a:t>	1) </a:t>
            </a:r>
            <a:r>
              <a:rPr lang="en-US" b="1" i="1" dirty="0"/>
              <a:t>Colgate Unimarket</a:t>
            </a:r>
          </a:p>
          <a:p>
            <a:pPr marL="114300" indent="0">
              <a:buNone/>
            </a:pPr>
            <a:r>
              <a:rPr lang="en-US" dirty="0"/>
              <a:t>	2) Banner Finance</a:t>
            </a:r>
          </a:p>
          <a:p>
            <a:pPr marL="114300" indent="0">
              <a:buNone/>
            </a:pPr>
            <a:r>
              <a:rPr lang="en-US" dirty="0"/>
              <a:t>	3) J.P. Morgan corporate credit card</a:t>
            </a:r>
          </a:p>
          <a:p>
            <a:pPr marL="114300" indent="0">
              <a:buNone/>
            </a:pPr>
            <a:r>
              <a:rPr lang="en-US" dirty="0"/>
              <a:t>	4) direct payments</a:t>
            </a:r>
          </a:p>
          <a:p>
            <a:pPr marL="114300" indent="0">
              <a:buNone/>
            </a:pPr>
            <a:endParaRPr lang="en-US" dirty="0"/>
          </a:p>
          <a:p>
            <a:pPr marL="114300" indent="0">
              <a:buNone/>
            </a:pPr>
            <a:r>
              <a:rPr lang="en-US" sz="1200" dirty="0"/>
              <a:t>*Note: “Purchasing” means “the promise” precedes “the obligation to pay.”  </a:t>
            </a:r>
          </a:p>
          <a:p>
            <a:pPr marL="114300" indent="0">
              <a:buNone/>
            </a:pPr>
            <a:r>
              <a:rPr lang="en-US" sz="1200" dirty="0"/>
              <a:t>Reimbursements, requests for payments, payments in advance are perfunctory. </a:t>
            </a:r>
          </a:p>
        </p:txBody>
      </p:sp>
    </p:spTree>
    <p:extLst>
      <p:ext uri="{BB962C8B-B14F-4D97-AF65-F5344CB8AC3E}">
        <p14:creationId xmlns:p14="http://schemas.microsoft.com/office/powerpoint/2010/main" val="317472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68" y="279707"/>
            <a:ext cx="8028878" cy="433971"/>
          </a:xfrm>
        </p:spPr>
        <p:txBody>
          <a:bodyPr/>
          <a:lstStyle/>
          <a:p>
            <a:pPr algn="ctr"/>
            <a:r>
              <a:rPr lang="en-US" i="1" dirty="0"/>
              <a:t>Colgate Unimarket </a:t>
            </a:r>
            <a:r>
              <a:rPr lang="en-US" sz="1400" i="1" u="sng" dirty="0"/>
              <a:t>(colgate.unimarket.com)</a:t>
            </a:r>
          </a:p>
        </p:txBody>
      </p:sp>
      <p:pic>
        <p:nvPicPr>
          <p:cNvPr id="4" name="Picture 3"/>
          <p:cNvPicPr>
            <a:picLocks noChangeAspect="1"/>
          </p:cNvPicPr>
          <p:nvPr/>
        </p:nvPicPr>
        <p:blipFill>
          <a:blip r:embed="rId2"/>
          <a:stretch>
            <a:fillRect/>
          </a:stretch>
        </p:blipFill>
        <p:spPr>
          <a:xfrm>
            <a:off x="1151374" y="852407"/>
            <a:ext cx="6841252" cy="3848204"/>
          </a:xfrm>
          <a:prstGeom prst="rect">
            <a:avLst/>
          </a:prstGeom>
        </p:spPr>
      </p:pic>
    </p:spTree>
    <p:extLst>
      <p:ext uri="{BB962C8B-B14F-4D97-AF65-F5344CB8AC3E}">
        <p14:creationId xmlns:p14="http://schemas.microsoft.com/office/powerpoint/2010/main" val="3840976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44" y="260186"/>
            <a:ext cx="8520600" cy="380519"/>
          </a:xfrm>
        </p:spPr>
        <p:txBody>
          <a:bodyPr/>
          <a:lstStyle/>
          <a:p>
            <a:pPr algn="ctr"/>
            <a:r>
              <a:rPr lang="en-US" dirty="0"/>
              <a:t>Colgate University Portal</a:t>
            </a:r>
          </a:p>
        </p:txBody>
      </p:sp>
      <p:pic>
        <p:nvPicPr>
          <p:cNvPr id="4" name="Picture 3"/>
          <p:cNvPicPr>
            <a:picLocks noChangeAspect="1"/>
          </p:cNvPicPr>
          <p:nvPr/>
        </p:nvPicPr>
        <p:blipFill>
          <a:blip r:embed="rId2"/>
          <a:stretch>
            <a:fillRect/>
          </a:stretch>
        </p:blipFill>
        <p:spPr>
          <a:xfrm>
            <a:off x="71476" y="733033"/>
            <a:ext cx="7175669" cy="4036313"/>
          </a:xfrm>
          <a:prstGeom prst="rect">
            <a:avLst/>
          </a:prstGeom>
        </p:spPr>
      </p:pic>
      <p:pic>
        <p:nvPicPr>
          <p:cNvPr id="5" name="Picture 4"/>
          <p:cNvPicPr>
            <a:picLocks noChangeAspect="1"/>
          </p:cNvPicPr>
          <p:nvPr/>
        </p:nvPicPr>
        <p:blipFill>
          <a:blip r:embed="rId3"/>
          <a:stretch>
            <a:fillRect/>
          </a:stretch>
        </p:blipFill>
        <p:spPr>
          <a:xfrm>
            <a:off x="3419086" y="1347144"/>
            <a:ext cx="5655172" cy="3422201"/>
          </a:xfrm>
          <a:prstGeom prst="rect">
            <a:avLst/>
          </a:prstGeom>
          <a:solidFill>
            <a:schemeClr val="tx1"/>
          </a:solidFill>
        </p:spPr>
      </p:pic>
      <p:sp>
        <p:nvSpPr>
          <p:cNvPr id="7" name="TextBox 6"/>
          <p:cNvSpPr txBox="1"/>
          <p:nvPr/>
        </p:nvSpPr>
        <p:spPr>
          <a:xfrm>
            <a:off x="6422360" y="1660127"/>
            <a:ext cx="2651898" cy="2936929"/>
          </a:xfrm>
          <a:prstGeom prst="rect">
            <a:avLst/>
          </a:prstGeom>
          <a:solidFill>
            <a:schemeClr val="tx1"/>
          </a:solidFill>
        </p:spPr>
        <p:txBody>
          <a:bodyPr wrap="square" rtlCol="0">
            <a:spAutoFit/>
          </a:bodyPr>
          <a:lstStyle/>
          <a:p>
            <a:endParaRPr lang="en-US" dirty="0"/>
          </a:p>
        </p:txBody>
      </p:sp>
      <p:cxnSp>
        <p:nvCxnSpPr>
          <p:cNvPr id="9" name="Straight Arrow Connector 8"/>
          <p:cNvCxnSpPr/>
          <p:nvPr/>
        </p:nvCxnSpPr>
        <p:spPr>
          <a:xfrm flipH="1">
            <a:off x="4378271" y="2611464"/>
            <a:ext cx="968644" cy="85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347275" y="2378990"/>
            <a:ext cx="991891" cy="193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02258" y="2851688"/>
            <a:ext cx="886434" cy="23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976034" y="4339525"/>
            <a:ext cx="852407" cy="147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494520" y="2131017"/>
            <a:ext cx="844646" cy="147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862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376" y="327103"/>
            <a:ext cx="7857892" cy="431180"/>
          </a:xfrm>
        </p:spPr>
        <p:txBody>
          <a:bodyPr/>
          <a:lstStyle/>
          <a:p>
            <a:pPr algn="ctr"/>
            <a:r>
              <a:rPr lang="en-US" dirty="0"/>
              <a:t>Purchasing</a:t>
            </a:r>
          </a:p>
        </p:txBody>
      </p:sp>
      <p:sp>
        <p:nvSpPr>
          <p:cNvPr id="3" name="Text Placeholder 2"/>
          <p:cNvSpPr>
            <a:spLocks noGrp="1"/>
          </p:cNvSpPr>
          <p:nvPr>
            <p:ph type="body" idx="1"/>
          </p:nvPr>
        </p:nvSpPr>
        <p:spPr>
          <a:xfrm>
            <a:off x="386041" y="847674"/>
            <a:ext cx="8520600" cy="3850705"/>
          </a:xfrm>
        </p:spPr>
        <p:txBody>
          <a:bodyPr/>
          <a:lstStyle/>
          <a:p>
            <a:pPr marL="114300" indent="0">
              <a:buNone/>
            </a:pPr>
            <a:r>
              <a:rPr lang="en-US" b="1" dirty="0"/>
              <a:t>Try </a:t>
            </a:r>
            <a:r>
              <a:rPr lang="en-US" b="1" i="1" dirty="0"/>
              <a:t>Colgate Unimarket </a:t>
            </a:r>
            <a:r>
              <a:rPr lang="en-US" u="sng" dirty="0"/>
              <a:t>first</a:t>
            </a:r>
            <a:r>
              <a:rPr lang="en-US" dirty="0"/>
              <a:t> because it can:</a:t>
            </a:r>
          </a:p>
          <a:p>
            <a:pPr marL="114300" indent="0">
              <a:buNone/>
            </a:pPr>
            <a:r>
              <a:rPr lang="en-US" dirty="0"/>
              <a:t>	Dynamically create a shopping cart (i.e. a requisition) with a “connected” 	supplier, assign budget codes (i.e. FOAs: Fund, Organization, Accounts), 	and relevant attachments / approvals.</a:t>
            </a:r>
          </a:p>
          <a:p>
            <a:pPr>
              <a:buAutoNum type="arabicParenR"/>
            </a:pPr>
            <a:endParaRPr lang="en-US" dirty="0"/>
          </a:p>
          <a:p>
            <a:pPr marL="114300" indent="0">
              <a:buNone/>
            </a:pPr>
            <a:r>
              <a:rPr lang="en-US" b="1" u="sng" dirty="0"/>
              <a:t>NOTE</a:t>
            </a:r>
            <a:r>
              <a:rPr lang="en-US" u="sng" dirty="0"/>
              <a:t>:</a:t>
            </a:r>
            <a:r>
              <a:rPr lang="en-US" dirty="0"/>
              <a:t> </a:t>
            </a:r>
            <a:r>
              <a:rPr lang="en-US" u="sng" dirty="0"/>
              <a:t>Every supplier</a:t>
            </a:r>
            <a:r>
              <a:rPr lang="en-US" dirty="0"/>
              <a:t> </a:t>
            </a:r>
            <a:r>
              <a:rPr lang="en-US" b="1" dirty="0"/>
              <a:t>needs</a:t>
            </a:r>
            <a:r>
              <a:rPr lang="en-US" dirty="0"/>
              <a:t> a profile in Banner Finance in order to make a payment.  If you do not find a supplier you want to purchase from, Purchasing will send them a </a:t>
            </a:r>
            <a:r>
              <a:rPr lang="en-US" u="sng" dirty="0"/>
              <a:t>Vendor Profile Form</a:t>
            </a:r>
            <a:r>
              <a:rPr lang="en-US" dirty="0"/>
              <a:t> and request a W-9 (to ensure its legal entity status) </a:t>
            </a:r>
            <a:r>
              <a:rPr lang="en-US" b="1" u="sng" dirty="0"/>
              <a:t>OR</a:t>
            </a:r>
            <a:r>
              <a:rPr lang="en-US" dirty="0"/>
              <a:t> send them an </a:t>
            </a:r>
            <a:r>
              <a:rPr lang="en-US" u="sng" dirty="0"/>
              <a:t>invitation to </a:t>
            </a:r>
            <a:r>
              <a:rPr lang="en-US" b="1" u="sng" dirty="0"/>
              <a:t>self</a:t>
            </a:r>
            <a:r>
              <a:rPr lang="en-US" u="sng" dirty="0"/>
              <a:t> register</a:t>
            </a:r>
            <a:r>
              <a:rPr lang="en-US" dirty="0"/>
              <a:t> in Colgate Unimarket.</a:t>
            </a:r>
          </a:p>
          <a:p>
            <a:pPr marL="114300" indent="0" algn="ctr">
              <a:buNone/>
            </a:pPr>
            <a:r>
              <a:rPr lang="en-US" sz="1100" b="1" dirty="0"/>
              <a:t>Inviting them to self register is preferred because they can attach relevant documentation and business classification.</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461554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297" y="348381"/>
            <a:ext cx="7969405" cy="454507"/>
          </a:xfrm>
        </p:spPr>
        <p:txBody>
          <a:bodyPr/>
          <a:lstStyle/>
          <a:p>
            <a:pPr algn="ctr"/>
            <a:r>
              <a:rPr lang="en-US" i="1" dirty="0"/>
              <a:t>Colgate Unimarket </a:t>
            </a:r>
            <a:r>
              <a:rPr lang="en-US" dirty="0"/>
              <a:t>structure</a:t>
            </a:r>
          </a:p>
        </p:txBody>
      </p:sp>
      <p:sp>
        <p:nvSpPr>
          <p:cNvPr id="3" name="Text Placeholder 2"/>
          <p:cNvSpPr>
            <a:spLocks noGrp="1"/>
          </p:cNvSpPr>
          <p:nvPr>
            <p:ph type="body" idx="1"/>
          </p:nvPr>
        </p:nvSpPr>
        <p:spPr>
          <a:xfrm>
            <a:off x="661638" y="802888"/>
            <a:ext cx="7820722" cy="3694589"/>
          </a:xfrm>
        </p:spPr>
        <p:txBody>
          <a:bodyPr/>
          <a:lstStyle/>
          <a:p>
            <a:pPr marL="114300" indent="0">
              <a:buNone/>
            </a:pPr>
            <a:r>
              <a:rPr lang="en-US" dirty="0"/>
              <a:t>Colgate Unimarket consolidates approximately 250 department into </a:t>
            </a:r>
          </a:p>
          <a:p>
            <a:pPr marL="114300" indent="0">
              <a:buNone/>
            </a:pPr>
            <a:r>
              <a:rPr lang="en-US" dirty="0"/>
              <a:t>85 organization units (i.e. orgunits).  For example, Colgate Athletics is called “ATHL” and encompasses approximately 70 departments.</a:t>
            </a:r>
          </a:p>
          <a:p>
            <a:pPr marL="114300" indent="0">
              <a:buNone/>
            </a:pPr>
            <a:endParaRPr lang="en-US" dirty="0"/>
          </a:p>
          <a:p>
            <a:pPr marL="114300" indent="0">
              <a:buNone/>
            </a:pPr>
            <a:r>
              <a:rPr lang="en-US" dirty="0"/>
              <a:t>The two primary roles are: “</a:t>
            </a:r>
            <a:r>
              <a:rPr lang="en-US" u="sng" dirty="0"/>
              <a:t>Browser</a:t>
            </a:r>
            <a:r>
              <a:rPr lang="en-US" dirty="0"/>
              <a:t>” and “</a:t>
            </a:r>
            <a:r>
              <a:rPr lang="en-US" u="sng" dirty="0"/>
              <a:t>Buyer</a:t>
            </a:r>
            <a:r>
              <a:rPr lang="en-US" dirty="0"/>
              <a:t>”</a:t>
            </a:r>
          </a:p>
          <a:p>
            <a:pPr marL="114300" indent="0">
              <a:buNone/>
            </a:pPr>
            <a:r>
              <a:rPr lang="en-US" dirty="0"/>
              <a:t>Everyone is a Browser for their organization units automatically.</a:t>
            </a:r>
          </a:p>
          <a:p>
            <a:pPr marL="114300" indent="0">
              <a:buNone/>
            </a:pPr>
            <a:r>
              <a:rPr lang="en-US" dirty="0"/>
              <a:t>Graduating to a Buyer means that you are a fiduciary representative of Colgate and will solicit quotes, negotiate prices, and use suppliers with beneficial terms. </a:t>
            </a:r>
          </a:p>
        </p:txBody>
      </p:sp>
    </p:spTree>
    <p:extLst>
      <p:ext uri="{BB962C8B-B14F-4D97-AF65-F5344CB8AC3E}">
        <p14:creationId xmlns:p14="http://schemas.microsoft.com/office/powerpoint/2010/main" val="3769878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808645795"/>
              </p:ext>
            </p:extLst>
          </p:nvPr>
        </p:nvGraphicFramePr>
        <p:xfrm>
          <a:off x="2170773" y="59476"/>
          <a:ext cx="6861716" cy="4685477"/>
        </p:xfrm>
        <a:graphic>
          <a:graphicData uri="http://schemas.openxmlformats.org/drawingml/2006/table">
            <a:tbl>
              <a:tblPr firstRow="1" firstCol="1" bandRow="1"/>
              <a:tblGrid>
                <a:gridCol w="1042981">
                  <a:extLst>
                    <a:ext uri="{9D8B030D-6E8A-4147-A177-3AD203B41FA5}">
                      <a16:colId xmlns:a16="http://schemas.microsoft.com/office/drawing/2014/main" val="2611930693"/>
                    </a:ext>
                  </a:extLst>
                </a:gridCol>
                <a:gridCol w="1207663">
                  <a:extLst>
                    <a:ext uri="{9D8B030D-6E8A-4147-A177-3AD203B41FA5}">
                      <a16:colId xmlns:a16="http://schemas.microsoft.com/office/drawing/2014/main" val="3301731937"/>
                    </a:ext>
                  </a:extLst>
                </a:gridCol>
                <a:gridCol w="717277">
                  <a:extLst>
                    <a:ext uri="{9D8B030D-6E8A-4147-A177-3AD203B41FA5}">
                      <a16:colId xmlns:a16="http://schemas.microsoft.com/office/drawing/2014/main" val="1313309653"/>
                    </a:ext>
                  </a:extLst>
                </a:gridCol>
                <a:gridCol w="984426">
                  <a:extLst>
                    <a:ext uri="{9D8B030D-6E8A-4147-A177-3AD203B41FA5}">
                      <a16:colId xmlns:a16="http://schemas.microsoft.com/office/drawing/2014/main" val="3792798340"/>
                    </a:ext>
                  </a:extLst>
                </a:gridCol>
                <a:gridCol w="933194">
                  <a:extLst>
                    <a:ext uri="{9D8B030D-6E8A-4147-A177-3AD203B41FA5}">
                      <a16:colId xmlns:a16="http://schemas.microsoft.com/office/drawing/2014/main" val="3722947415"/>
                    </a:ext>
                  </a:extLst>
                </a:gridCol>
                <a:gridCol w="1042981">
                  <a:extLst>
                    <a:ext uri="{9D8B030D-6E8A-4147-A177-3AD203B41FA5}">
                      <a16:colId xmlns:a16="http://schemas.microsoft.com/office/drawing/2014/main" val="1004838464"/>
                    </a:ext>
                  </a:extLst>
                </a:gridCol>
                <a:gridCol w="933194">
                  <a:extLst>
                    <a:ext uri="{9D8B030D-6E8A-4147-A177-3AD203B41FA5}">
                      <a16:colId xmlns:a16="http://schemas.microsoft.com/office/drawing/2014/main" val="1153666372"/>
                    </a:ext>
                  </a:extLst>
                </a:gridCol>
              </a:tblGrid>
              <a:tr h="417766">
                <a:tc>
                  <a:txBody>
                    <a:bodyPr/>
                    <a:lstStyle/>
                    <a:p>
                      <a:pPr marL="0" marR="0" algn="ctr">
                        <a:lnSpc>
                          <a:spcPct val="115000"/>
                        </a:lnSpc>
                        <a:spcBef>
                          <a:spcPts val="0"/>
                        </a:spcBef>
                        <a:spcAft>
                          <a:spcPts val="0"/>
                        </a:spcAft>
                      </a:pPr>
                      <a:r>
                        <a:rPr lang="en-US" sz="800" b="1" u="sng" dirty="0">
                          <a:solidFill>
                            <a:srgbClr val="000000"/>
                          </a:solidFill>
                          <a:effectLst/>
                          <a:latin typeface="Calibri" panose="020F0502020204030204" pitchFamily="34" charset="0"/>
                          <a:ea typeface="Calibri" panose="020F0502020204030204" pitchFamily="34" charset="0"/>
                        </a:rPr>
                        <a:t>Dollar Threshold*</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u="sng" dirty="0">
                          <a:solidFill>
                            <a:srgbClr val="000000"/>
                          </a:solidFill>
                          <a:effectLst/>
                          <a:latin typeface="Calibri" panose="020F0502020204030204" pitchFamily="34" charset="0"/>
                          <a:ea typeface="Calibri" panose="020F0502020204030204" pitchFamily="34" charset="0"/>
                        </a:rPr>
                        <a:t>Description</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u="sng" dirty="0">
                          <a:solidFill>
                            <a:srgbClr val="000000"/>
                          </a:solidFill>
                          <a:effectLst/>
                          <a:latin typeface="Calibri" panose="020F0502020204030204" pitchFamily="34" charset="0"/>
                          <a:ea typeface="Calibri" panose="020F0502020204030204" pitchFamily="34" charset="0"/>
                        </a:rPr>
                        <a:t>P-Card</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u="sng" dirty="0">
                          <a:solidFill>
                            <a:srgbClr val="000000"/>
                          </a:solidFill>
                          <a:effectLst/>
                          <a:latin typeface="Calibri" panose="020F0502020204030204" pitchFamily="34" charset="0"/>
                          <a:ea typeface="Calibri" panose="020F0502020204030204" pitchFamily="34" charset="0"/>
                        </a:rPr>
                        <a:t>Reimbursement</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u="sng" dirty="0">
                          <a:solidFill>
                            <a:srgbClr val="000000"/>
                          </a:solidFill>
                          <a:effectLst/>
                          <a:latin typeface="Calibri" panose="020F0502020204030204" pitchFamily="34" charset="0"/>
                          <a:ea typeface="Calibri" panose="020F0502020204030204" pitchFamily="34" charset="0"/>
                        </a:rPr>
                        <a:t>Quotation</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u="sng" dirty="0">
                          <a:solidFill>
                            <a:srgbClr val="000000"/>
                          </a:solidFill>
                          <a:effectLst/>
                          <a:latin typeface="Calibri" panose="020F0502020204030204" pitchFamily="34" charset="0"/>
                          <a:ea typeface="Calibri" panose="020F0502020204030204" pitchFamily="34" charset="0"/>
                        </a:rPr>
                        <a:t>Purchase Order / Contract**</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u="sng" dirty="0">
                          <a:solidFill>
                            <a:srgbClr val="FF0000"/>
                          </a:solidFill>
                          <a:effectLst/>
                          <a:latin typeface="Calibri" panose="020F0502020204030204" pitchFamily="34" charset="0"/>
                          <a:ea typeface="Calibri" panose="020F0502020204030204" pitchFamily="34" charset="0"/>
                        </a:rPr>
                        <a:t>Purchasing Channel</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848101"/>
                  </a:ext>
                </a:extLst>
              </a:tr>
              <a:tr h="692423">
                <a:tc>
                  <a:txBody>
                    <a:bodyPr/>
                    <a:lstStyle/>
                    <a:p>
                      <a:pPr marL="0" marR="0">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$0 - $499</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Small Dollar Purchase</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Yes (3.9 P-Card Policy applied)</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Submit invoice or request for reimbursement to Accounting / Control</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No quote required.</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Not required.</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FF0000"/>
                          </a:solidFill>
                          <a:effectLst/>
                          <a:latin typeface="Calibri" panose="020F0502020204030204" pitchFamily="34" charset="0"/>
                          <a:ea typeface="Calibri" panose="020F0502020204030204" pitchFamily="34" charset="0"/>
                        </a:rPr>
                        <a:t>Colgate Unimarket or</a:t>
                      </a:r>
                      <a:endParaRPr lang="en-US" sz="800" dirty="0">
                        <a:solidFill>
                          <a:srgbClr val="000000"/>
                        </a:solidFill>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800" b="1" i="1" dirty="0">
                          <a:solidFill>
                            <a:srgbClr val="FF0000"/>
                          </a:solidFill>
                          <a:effectLst/>
                          <a:latin typeface="Calibri" panose="020F0502020204030204" pitchFamily="34" charset="0"/>
                          <a:ea typeface="Calibri" panose="020F0502020204030204" pitchFamily="34" charset="0"/>
                        </a:rPr>
                        <a:t>J.P. Morgan Card (requires Concur)</a:t>
                      </a:r>
                      <a:endParaRPr lang="en-US" sz="800" dirty="0">
                        <a:solidFill>
                          <a:srgbClr val="000000"/>
                        </a:solidFill>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800" b="1" i="1" dirty="0">
                          <a:solidFill>
                            <a:srgbClr val="FF0000"/>
                          </a:solidFill>
                          <a:effectLst/>
                          <a:latin typeface="Calibri" panose="020F0502020204030204" pitchFamily="34" charset="0"/>
                          <a:ea typeface="Calibri" panose="020F0502020204030204" pitchFamily="34" charset="0"/>
                        </a:rPr>
                        <a:t> </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324446"/>
                  </a:ext>
                </a:extLst>
              </a:tr>
              <a:tr h="1067500">
                <a:tc>
                  <a:txBody>
                    <a:bodyPr/>
                    <a:lstStyle/>
                    <a:p>
                      <a:pPr marL="0" marR="0">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$500 - $999</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FF0000"/>
                          </a:solidFill>
                          <a:effectLst/>
                          <a:latin typeface="Calibri" panose="020F0502020204030204" pitchFamily="34" charset="0"/>
                          <a:ea typeface="Calibri" panose="020F0502020204030204" pitchFamily="34" charset="0"/>
                        </a:rPr>
                        <a:t>Order placed directly with preferred supplier through Colgate Unimarket / their online system / or contracting arrangement with direct internal budget charges.</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Yes (3.9 P-Card Policy applied)</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Submit Invoice or request for reimbursement to Accounting / Control</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No quote required.</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An online requisition / Purchase Order may be used if P-Card not accepted. No quote required.</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FF0000"/>
                          </a:solidFill>
                          <a:effectLst/>
                          <a:latin typeface="Calibri" panose="020F0502020204030204" pitchFamily="34" charset="0"/>
                          <a:ea typeface="Calibri" panose="020F0502020204030204" pitchFamily="34" charset="0"/>
                        </a:rPr>
                        <a:t>Colgate Unimarket or</a:t>
                      </a:r>
                      <a:endParaRPr lang="en-US" sz="800" dirty="0">
                        <a:solidFill>
                          <a:srgbClr val="000000"/>
                        </a:solidFill>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800" b="1" i="1" dirty="0">
                          <a:solidFill>
                            <a:srgbClr val="FF0000"/>
                          </a:solidFill>
                          <a:effectLst/>
                          <a:latin typeface="Calibri" panose="020F0502020204030204" pitchFamily="34" charset="0"/>
                          <a:ea typeface="Calibri" panose="020F0502020204030204" pitchFamily="34" charset="0"/>
                        </a:rPr>
                        <a:t>J.P. Morgan Card (requires Concur)</a:t>
                      </a:r>
                      <a:endParaRPr lang="en-US" sz="800" dirty="0">
                        <a:solidFill>
                          <a:srgbClr val="000000"/>
                        </a:solidFill>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800" b="1" i="1" dirty="0">
                          <a:solidFill>
                            <a:srgbClr val="FF0000"/>
                          </a:solidFill>
                          <a:effectLst/>
                          <a:latin typeface="Calibri" panose="020F0502020204030204" pitchFamily="34" charset="0"/>
                          <a:ea typeface="Calibri" panose="020F0502020204030204" pitchFamily="34" charset="0"/>
                        </a:rPr>
                        <a:t> </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123614"/>
                  </a:ext>
                </a:extLst>
              </a:tr>
              <a:tr h="1252910">
                <a:tc>
                  <a:txBody>
                    <a:bodyPr/>
                    <a:lstStyle/>
                    <a:p>
                      <a:pPr marL="0" marR="0">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$1,000 -$4,999</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FF0000"/>
                          </a:solidFill>
                          <a:effectLst/>
                          <a:latin typeface="Calibri" panose="020F0502020204030204" pitchFamily="34" charset="0"/>
                          <a:ea typeface="Calibri" panose="020F0502020204030204" pitchFamily="34" charset="0"/>
                        </a:rPr>
                        <a:t>Submit electronic requisition (i.e. shopping cart in Colgate Unimarket) with quotation.</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No (3.9 P-Card Policy applied)</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No. </a:t>
                      </a:r>
                      <a:endParaRPr lang="en-US" sz="800" dirty="0">
                        <a:solidFill>
                          <a:srgbClr val="000000"/>
                        </a:solidFill>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(In select cases, only subscriptions, dues, or published commercial fees may be submitted for reimbursement.)</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Yes. Purchasing may request a quotation, solicit competition, or take advantage of NY state / consortium purchase agreements.</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Yes. A (1) quote is required.</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FF0000"/>
                          </a:solidFill>
                          <a:effectLst/>
                          <a:latin typeface="Calibri" panose="020F0502020204030204" pitchFamily="34" charset="0"/>
                          <a:ea typeface="Calibri" panose="020F0502020204030204" pitchFamily="34" charset="0"/>
                        </a:rPr>
                        <a:t>Colgate Unimarket or</a:t>
                      </a:r>
                      <a:endParaRPr lang="en-US" sz="800" dirty="0">
                        <a:solidFill>
                          <a:srgbClr val="000000"/>
                        </a:solidFill>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800" b="1" i="1" dirty="0">
                          <a:solidFill>
                            <a:srgbClr val="FF0000"/>
                          </a:solidFill>
                          <a:effectLst/>
                          <a:latin typeface="Calibri" panose="020F0502020204030204" pitchFamily="34" charset="0"/>
                          <a:ea typeface="Calibri" panose="020F0502020204030204" pitchFamily="34" charset="0"/>
                        </a:rPr>
                        <a:t>Banner Finance</a:t>
                      </a:r>
                      <a:endParaRPr lang="en-US" sz="800" dirty="0">
                        <a:solidFill>
                          <a:srgbClr val="000000"/>
                        </a:solidFill>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800" b="1" i="1" dirty="0">
                          <a:solidFill>
                            <a:srgbClr val="FF0000"/>
                          </a:solidFill>
                          <a:effectLst/>
                          <a:latin typeface="Calibri" panose="020F0502020204030204" pitchFamily="34" charset="0"/>
                          <a:ea typeface="Calibri" panose="020F0502020204030204" pitchFamily="34" charset="0"/>
                        </a:rPr>
                        <a:t> </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394571"/>
                  </a:ext>
                </a:extLst>
              </a:tr>
              <a:tr h="1252910">
                <a:tc>
                  <a:txBody>
                    <a:bodyPr/>
                    <a:lstStyle/>
                    <a:p>
                      <a:pPr marL="0" marR="0">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$5,000 -$9,999</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FF0000"/>
                          </a:solidFill>
                          <a:effectLst/>
                          <a:latin typeface="Calibri" panose="020F0502020204030204" pitchFamily="34" charset="0"/>
                          <a:ea typeface="Calibri" panose="020F0502020204030204" pitchFamily="34" charset="0"/>
                        </a:rPr>
                        <a:t>Submit electronic requisition (i.e. shopping cart in Colgate Unimarket) with quotation.</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No</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No</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Yes. Purchasing may request a quotation, solicit competition, or take advantage of NY state / consortium purchase agreements.</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000000"/>
                          </a:solidFill>
                          <a:effectLst/>
                          <a:latin typeface="Calibri" panose="020F0502020204030204" pitchFamily="34" charset="0"/>
                          <a:ea typeface="Calibri" panose="020F0502020204030204" pitchFamily="34" charset="0"/>
                        </a:rPr>
                        <a:t>Yes. A (1) quotation is required.  Two (2) or more quotations are encouraged. </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i="1" dirty="0">
                          <a:solidFill>
                            <a:srgbClr val="FF0000"/>
                          </a:solidFill>
                          <a:effectLst/>
                          <a:latin typeface="Calibri" panose="020F0502020204030204" pitchFamily="34" charset="0"/>
                          <a:ea typeface="Calibri" panose="020F0502020204030204" pitchFamily="34" charset="0"/>
                        </a:rPr>
                        <a:t>Colgate Unimarket or</a:t>
                      </a:r>
                      <a:endParaRPr lang="en-US" sz="800" dirty="0">
                        <a:solidFill>
                          <a:srgbClr val="000000"/>
                        </a:solidFill>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800" b="1" i="1" dirty="0">
                          <a:solidFill>
                            <a:srgbClr val="FF0000"/>
                          </a:solidFill>
                          <a:effectLst/>
                          <a:latin typeface="Calibri" panose="020F0502020204030204" pitchFamily="34" charset="0"/>
                          <a:ea typeface="Calibri" panose="020F0502020204030204" pitchFamily="34" charset="0"/>
                        </a:rPr>
                        <a:t>Banner Finance</a:t>
                      </a:r>
                      <a:endParaRPr lang="en-US" sz="800" dirty="0">
                        <a:solidFill>
                          <a:srgbClr val="000000"/>
                        </a:solidFill>
                        <a:effectLst/>
                        <a:latin typeface="Calibri" panose="020F0502020204030204" pitchFamily="34" charset="0"/>
                        <a:ea typeface="Calibri" panose="020F0502020204030204" pitchFamily="34" charset="0"/>
                      </a:endParaRPr>
                    </a:p>
                    <a:p>
                      <a:pPr marL="0" marR="0">
                        <a:lnSpc>
                          <a:spcPct val="115000"/>
                        </a:lnSpc>
                        <a:spcBef>
                          <a:spcPts val="0"/>
                        </a:spcBef>
                        <a:spcAft>
                          <a:spcPts val="0"/>
                        </a:spcAft>
                      </a:pPr>
                      <a:r>
                        <a:rPr lang="en-US" sz="800" b="1" i="1" dirty="0">
                          <a:solidFill>
                            <a:srgbClr val="FF0000"/>
                          </a:solidFill>
                          <a:effectLst/>
                          <a:latin typeface="Calibri" panose="020F0502020204030204" pitchFamily="34" charset="0"/>
                          <a:ea typeface="Calibri" panose="020F0502020204030204" pitchFamily="34" charset="0"/>
                        </a:rPr>
                        <a:t> </a:t>
                      </a:r>
                      <a:endParaRPr lang="en-US" sz="800" dirty="0">
                        <a:solidFill>
                          <a:srgbClr val="000000"/>
                        </a:solidFill>
                        <a:effectLst/>
                        <a:latin typeface="Calibri" panose="020F0502020204030204" pitchFamily="34" charset="0"/>
                        <a:ea typeface="Calibri" panose="020F0502020204030204" pitchFamily="34" charset="0"/>
                      </a:endParaRPr>
                    </a:p>
                  </a:txBody>
                  <a:tcPr marL="47408" marR="474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286815"/>
                  </a:ext>
                </a:extLst>
              </a:tr>
            </a:tbl>
          </a:graphicData>
        </a:graphic>
      </p:graphicFrame>
      <p:sp>
        <p:nvSpPr>
          <p:cNvPr id="10" name="Title 1"/>
          <p:cNvSpPr>
            <a:spLocks noGrp="1"/>
          </p:cNvSpPr>
          <p:nvPr>
            <p:ph type="title"/>
          </p:nvPr>
        </p:nvSpPr>
        <p:spPr>
          <a:xfrm>
            <a:off x="311700" y="237892"/>
            <a:ext cx="1673217" cy="1702419"/>
          </a:xfrm>
        </p:spPr>
        <p:txBody>
          <a:bodyPr/>
          <a:lstStyle/>
          <a:p>
            <a:pPr algn="ctr"/>
            <a:r>
              <a:rPr lang="en-US" dirty="0"/>
              <a:t>Purchasing Matrix</a:t>
            </a:r>
          </a:p>
        </p:txBody>
      </p:sp>
    </p:spTree>
    <p:extLst>
      <p:ext uri="{BB962C8B-B14F-4D97-AF65-F5344CB8AC3E}">
        <p14:creationId xmlns:p14="http://schemas.microsoft.com/office/powerpoint/2010/main" val="1964949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41" y="281474"/>
            <a:ext cx="8520600" cy="402649"/>
          </a:xfrm>
        </p:spPr>
        <p:txBody>
          <a:bodyPr/>
          <a:lstStyle/>
          <a:p>
            <a:pPr algn="ctr"/>
            <a:r>
              <a:rPr lang="en-US" dirty="0"/>
              <a:t>Delegation of Authority</a:t>
            </a:r>
          </a:p>
        </p:txBody>
      </p:sp>
      <p:sp>
        <p:nvSpPr>
          <p:cNvPr id="3" name="Text Placeholder 2"/>
          <p:cNvSpPr>
            <a:spLocks noGrp="1"/>
          </p:cNvSpPr>
          <p:nvPr>
            <p:ph type="body" idx="1"/>
          </p:nvPr>
        </p:nvSpPr>
        <p:spPr>
          <a:xfrm>
            <a:off x="899530" y="736162"/>
            <a:ext cx="7493621" cy="3702023"/>
          </a:xfrm>
        </p:spPr>
        <p:txBody>
          <a:bodyPr/>
          <a:lstStyle/>
          <a:p>
            <a:pPr marL="114300" indent="0">
              <a:buNone/>
            </a:pPr>
            <a:r>
              <a:rPr lang="en-US" sz="1300" dirty="0"/>
              <a:t>Colgate University maintains a Delegation of Authority for its internal and federal grant purchasing requirements, which is on file with the Finance and Administration office.  In general, purchases less than $10,000 may be signed by the department head, subject to contract review by the Executive Director of Risk Management / Legal Affairs, Controller, Director of Purchasing, or authorized sub-delegates.  </a:t>
            </a:r>
          </a:p>
          <a:p>
            <a:pPr marL="114300" indent="0">
              <a:buNone/>
            </a:pPr>
            <a:r>
              <a:rPr lang="en-US" sz="1300" dirty="0"/>
              <a:t>Purchases over $10,000 but less than $50,000 may be signed by the Controller or authorized sub-delegate. </a:t>
            </a:r>
          </a:p>
          <a:p>
            <a:pPr marL="114300" indent="0">
              <a:buNone/>
            </a:pPr>
            <a:r>
              <a:rPr lang="en-US" sz="1300" dirty="0"/>
              <a:t>Purchases over $50,000 require the review / approval and signature of the Chief Financial Officer or sub-delegate.  All Grant purchasing further requires review / approval prior to Chief Financial Officer or sub delegate signature.  As a 501(c)3, all contracting authority is vested in the Colgate University Board of Trustees with further delegations to individuals, individual department heads, Purchasing, Controller, Chief Financial Officer, and the President as determined by the dollar value, complexity, and terms of purchase.  Contact </a:t>
            </a:r>
            <a:r>
              <a:rPr lang="en-US" sz="1300" u="sng" dirty="0">
                <a:hlinkClick r:id="rId2"/>
              </a:rPr>
              <a:t>purchasing@colgate.edu</a:t>
            </a:r>
            <a:r>
              <a:rPr lang="en-US" sz="1300" dirty="0"/>
              <a:t> or </a:t>
            </a:r>
            <a:r>
              <a:rPr lang="en-US" sz="1300" u="sng" dirty="0">
                <a:hlinkClick r:id="rId3"/>
              </a:rPr>
              <a:t>accounting@colgate.edu</a:t>
            </a:r>
            <a:r>
              <a:rPr lang="en-US" sz="1300" dirty="0"/>
              <a:t> with any questions. </a:t>
            </a:r>
          </a:p>
          <a:p>
            <a:pPr marL="114300" indent="0">
              <a:buNone/>
            </a:pPr>
            <a:endParaRPr lang="en-US" dirty="0"/>
          </a:p>
        </p:txBody>
      </p:sp>
    </p:spTree>
    <p:extLst>
      <p:ext uri="{BB962C8B-B14F-4D97-AF65-F5344CB8AC3E}">
        <p14:creationId xmlns:p14="http://schemas.microsoft.com/office/powerpoint/2010/main" val="3411726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56" y="252761"/>
            <a:ext cx="8095785" cy="483219"/>
          </a:xfrm>
        </p:spPr>
        <p:txBody>
          <a:bodyPr/>
          <a:lstStyle/>
          <a:p>
            <a:pPr algn="ctr"/>
            <a:r>
              <a:rPr lang="en-US" dirty="0"/>
              <a:t>Diversity and Economic Inclusion (DEI)</a:t>
            </a:r>
          </a:p>
        </p:txBody>
      </p:sp>
      <p:sp>
        <p:nvSpPr>
          <p:cNvPr id="3" name="Text Placeholder 2"/>
          <p:cNvSpPr>
            <a:spLocks noGrp="1"/>
          </p:cNvSpPr>
          <p:nvPr>
            <p:ph type="body" idx="1"/>
          </p:nvPr>
        </p:nvSpPr>
        <p:spPr>
          <a:xfrm>
            <a:off x="631902" y="854927"/>
            <a:ext cx="7917366" cy="3706514"/>
          </a:xfrm>
        </p:spPr>
        <p:txBody>
          <a:bodyPr/>
          <a:lstStyle/>
          <a:p>
            <a:pPr marL="114300" indent="0">
              <a:buNone/>
            </a:pPr>
            <a:r>
              <a:rPr lang="en-US" sz="1300" dirty="0"/>
              <a:t>Colgate University’s core values includes supplier diversity / economic inclusion.  </a:t>
            </a:r>
          </a:p>
          <a:p>
            <a:pPr marL="114300" indent="0">
              <a:buNone/>
            </a:pPr>
            <a:r>
              <a:rPr lang="en-US" sz="1300" dirty="0"/>
              <a:t>This is tracked by supplier coding of their corporate economic status.  All suppliers / bidders are strongly encouraged to become involved in supplier diversity / economic inclusion initiatives.  Colgate University is committed to assisting minority and women-owned business enterprises in gaining access to business opportunities.  To further expand business opportunities and enhance continued economic growth, Colgate University expects our strategic suppliers to adopt and report on similar strategies of inclusion.  Colgate University believes that through our supplier diversity initiative more diverse business enterprises will have greater opportunities but will also increase their business presence at Colgate University.  Supplier Diversity includes businesses that qualify as Small Disadvantaged Business (SDB), Hub Zone (HUB), or Veteran Owned Business Enterprises (VOB), or ADA (American Disability Act). To qualify as one of the above business classifications your company must be more than 50% owner, controlled and actively managed by a person meeting those requirements.</a:t>
            </a:r>
          </a:p>
          <a:p>
            <a:pPr marL="114300" indent="0">
              <a:buNone/>
            </a:pPr>
            <a:endParaRPr lang="en-US" sz="1200" b="1" dirty="0"/>
          </a:p>
          <a:p>
            <a:pPr marL="114300" indent="0">
              <a:buNone/>
            </a:pPr>
            <a:r>
              <a:rPr lang="en-US" sz="1200" b="1" dirty="0"/>
              <a:t>Note</a:t>
            </a:r>
            <a:r>
              <a:rPr lang="en-US" sz="1200" dirty="0"/>
              <a:t> – Qualifying firms may be entitled to prompt payment terms of Net10 subject to certification reviews.</a:t>
            </a:r>
          </a:p>
        </p:txBody>
      </p:sp>
    </p:spTree>
    <p:extLst>
      <p:ext uri="{BB962C8B-B14F-4D97-AF65-F5344CB8AC3E}">
        <p14:creationId xmlns:p14="http://schemas.microsoft.com/office/powerpoint/2010/main" val="2521347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dirty="0"/>
              <a:t>Executive Summary / Overview:</a:t>
            </a:r>
            <a:endParaRPr dirty="0"/>
          </a:p>
        </p:txBody>
      </p:sp>
      <p:sp>
        <p:nvSpPr>
          <p:cNvPr id="38" name="Google Shape;38;p7"/>
          <p:cNvSpPr txBox="1">
            <a:spLocks noGrp="1"/>
          </p:cNvSpPr>
          <p:nvPr>
            <p:ph type="body" idx="1"/>
          </p:nvPr>
        </p:nvSpPr>
        <p:spPr>
          <a:xfrm>
            <a:off x="973874" y="951752"/>
            <a:ext cx="7196252" cy="341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dirty="0"/>
              <a:t>This course is part of Colgate University’s strategy to ensure that our campus community is best equipped to spend effectively. </a:t>
            </a:r>
          </a:p>
          <a:p>
            <a:pPr marL="0" lvl="0" indent="0" algn="l" rtl="0">
              <a:spcBef>
                <a:spcPts val="800"/>
              </a:spcBef>
              <a:spcAft>
                <a:spcPts val="0"/>
              </a:spcAft>
              <a:buNone/>
            </a:pPr>
            <a:endParaRPr lang="en" dirty="0"/>
          </a:p>
          <a:p>
            <a:pPr marL="0" lvl="0" indent="0" algn="l" rtl="0">
              <a:spcBef>
                <a:spcPts val="800"/>
              </a:spcBef>
              <a:spcAft>
                <a:spcPts val="0"/>
              </a:spcAft>
              <a:buNone/>
            </a:pPr>
            <a:r>
              <a:rPr lang="en" dirty="0"/>
              <a:t>Please review each topic carefully.  </a:t>
            </a:r>
          </a:p>
          <a:p>
            <a:pPr marL="0" lvl="0" indent="0" algn="l" rtl="0">
              <a:spcBef>
                <a:spcPts val="800"/>
              </a:spcBef>
              <a:spcAft>
                <a:spcPts val="0"/>
              </a:spcAft>
              <a:buNone/>
            </a:pPr>
            <a:endParaRPr lang="en" dirty="0"/>
          </a:p>
          <a:p>
            <a:pPr marL="0" lvl="0" indent="0" algn="l" rtl="0">
              <a:spcBef>
                <a:spcPts val="800"/>
              </a:spcBef>
              <a:spcAft>
                <a:spcPts val="0"/>
              </a:spcAft>
              <a:buNone/>
            </a:pPr>
            <a:r>
              <a:rPr lang="en" dirty="0"/>
              <a:t>At the end of this overview, there is a certification attestation. </a:t>
            </a:r>
          </a:p>
          <a:p>
            <a:pPr marL="0" lvl="0" indent="0" algn="l" rtl="0">
              <a:spcBef>
                <a:spcPts val="800"/>
              </a:spcBef>
              <a:spcAft>
                <a:spcPts val="0"/>
              </a:spcAft>
              <a:buNone/>
            </a:pPr>
            <a:r>
              <a:rPr lang="en" dirty="0"/>
              <a:t>You will be notified of updates to this course should guidance change.  </a:t>
            </a:r>
            <a:endParaRPr dirty="0"/>
          </a:p>
          <a:p>
            <a:pPr marL="0" lvl="0" indent="0" algn="l" rtl="0">
              <a:spcBef>
                <a:spcPts val="800"/>
              </a:spcBef>
              <a:spcAft>
                <a:spcPts val="0"/>
              </a:spcAft>
              <a:buNone/>
            </a:pPr>
            <a:endParaRPr dirty="0"/>
          </a:p>
          <a:p>
            <a:pPr marL="0" lvl="0" indent="0" algn="l" rtl="0">
              <a:spcBef>
                <a:spcPts val="80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995" y="222001"/>
            <a:ext cx="7984274" cy="424770"/>
          </a:xfrm>
        </p:spPr>
        <p:txBody>
          <a:bodyPr/>
          <a:lstStyle/>
          <a:p>
            <a:pPr algn="ctr"/>
            <a:r>
              <a:rPr lang="en-US" dirty="0"/>
              <a:t>Local Business</a:t>
            </a:r>
          </a:p>
        </p:txBody>
      </p:sp>
      <p:sp>
        <p:nvSpPr>
          <p:cNvPr id="3" name="Text Placeholder 2"/>
          <p:cNvSpPr>
            <a:spLocks noGrp="1"/>
          </p:cNvSpPr>
          <p:nvPr>
            <p:ph type="body" idx="1"/>
          </p:nvPr>
        </p:nvSpPr>
        <p:spPr>
          <a:xfrm>
            <a:off x="858644" y="646770"/>
            <a:ext cx="7426712" cy="4036741"/>
          </a:xfrm>
        </p:spPr>
        <p:txBody>
          <a:bodyPr/>
          <a:lstStyle/>
          <a:p>
            <a:pPr marL="114300" indent="0">
              <a:buNone/>
            </a:pPr>
            <a:r>
              <a:rPr lang="en-US" sz="1200" dirty="0"/>
              <a:t>All personnel involved in the acquisition process and/or decision-making should make an attempt to diversify sourcing opportunities to local business regardless of the funding source where such vendors are known.  These vendors will be given the opportunity and afforded the information required to bid on requirements.  The University will not favor any local business solely based on their status.  They will be evaluated using the same criteria, and adhere to the same parameters as all other vendors.  All procurements will be awarded based on "best value" for the University.</a:t>
            </a:r>
          </a:p>
          <a:p>
            <a:pPr marL="114300" indent="0">
              <a:buNone/>
            </a:pPr>
            <a:r>
              <a:rPr lang="en-US" sz="1200" dirty="0"/>
              <a:t>A Local Business is defined as an enterprise with its primary headquarters located within one of the following Zip Codes:</a:t>
            </a:r>
          </a:p>
          <a:p>
            <a:pPr marL="114300" indent="0">
              <a:buNone/>
            </a:pPr>
            <a:r>
              <a:rPr lang="en-US" sz="1200" dirty="0"/>
              <a:t>	</a:t>
            </a:r>
            <a:r>
              <a:rPr lang="en-US" sz="1200" b="1" dirty="0"/>
              <a:t>13346	Hamilton, NY	13465	Solsville, NY</a:t>
            </a:r>
          </a:p>
          <a:p>
            <a:pPr marL="114300" indent="0">
              <a:buNone/>
            </a:pPr>
            <a:r>
              <a:rPr lang="en-US" sz="1200" b="1" dirty="0"/>
              <a:t>	13332	Earlville, NY		13355	Hubbardsville, NY</a:t>
            </a:r>
          </a:p>
          <a:p>
            <a:pPr marL="114300" indent="0">
              <a:buNone/>
            </a:pPr>
            <a:r>
              <a:rPr lang="en-US" sz="1200" b="1" dirty="0"/>
              <a:t>	13334	Eaton, NY		13418	North Brookfield, NY</a:t>
            </a:r>
          </a:p>
          <a:p>
            <a:pPr marL="114300" indent="0">
              <a:buNone/>
            </a:pPr>
            <a:r>
              <a:rPr lang="en-US" sz="1200" b="1" dirty="0"/>
              <a:t>	13402	Madison, NY	13408	Morrisville, NY</a:t>
            </a:r>
          </a:p>
          <a:p>
            <a:pPr marL="114300" indent="0">
              <a:buNone/>
            </a:pPr>
            <a:r>
              <a:rPr lang="en-US" sz="1200" b="1" dirty="0"/>
              <a:t>	13310	Bouckville, NY	13460	Sherburne, NY</a:t>
            </a:r>
          </a:p>
          <a:p>
            <a:pPr marL="114300" indent="0">
              <a:buNone/>
            </a:pPr>
            <a:r>
              <a:rPr lang="en-US" sz="1200" b="1" dirty="0"/>
              <a:t>	13484	West Eaton, NY		</a:t>
            </a:r>
          </a:p>
          <a:p>
            <a:pPr marL="114300" indent="0">
              <a:buNone/>
            </a:pPr>
            <a:endParaRPr lang="en-US" dirty="0"/>
          </a:p>
        </p:txBody>
      </p:sp>
    </p:spTree>
    <p:extLst>
      <p:ext uri="{BB962C8B-B14F-4D97-AF65-F5344CB8AC3E}">
        <p14:creationId xmlns:p14="http://schemas.microsoft.com/office/powerpoint/2010/main" val="1714048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317" y="334447"/>
            <a:ext cx="7917366" cy="572700"/>
          </a:xfrm>
        </p:spPr>
        <p:txBody>
          <a:bodyPr/>
          <a:lstStyle/>
          <a:p>
            <a:pPr algn="ctr"/>
            <a:r>
              <a:rPr lang="en-US" dirty="0"/>
              <a:t>Soliciting bids – offering economic opportunity</a:t>
            </a:r>
          </a:p>
        </p:txBody>
      </p:sp>
      <p:sp>
        <p:nvSpPr>
          <p:cNvPr id="3" name="Text Placeholder 2"/>
          <p:cNvSpPr>
            <a:spLocks noGrp="1"/>
          </p:cNvSpPr>
          <p:nvPr>
            <p:ph type="body" idx="1"/>
          </p:nvPr>
        </p:nvSpPr>
        <p:spPr>
          <a:xfrm>
            <a:off x="311700" y="817938"/>
            <a:ext cx="8520600" cy="3702023"/>
          </a:xfrm>
        </p:spPr>
        <p:txBody>
          <a:bodyPr/>
          <a:lstStyle/>
          <a:p>
            <a:pPr marL="114300" indent="0">
              <a:buNone/>
            </a:pPr>
            <a:r>
              <a:rPr lang="en-US" dirty="0"/>
              <a:t>Purchasing’s primary role is getting quotes, bids, and negotiating advantageous terms of purchase.  In </a:t>
            </a:r>
            <a:r>
              <a:rPr lang="en-US" b="1" i="1" dirty="0"/>
              <a:t>Colgate Unimarket</a:t>
            </a:r>
            <a:r>
              <a:rPr lang="en-US" dirty="0"/>
              <a:t>, anyone may request a quote electronically or create a draft shopping cart, in which to solicit other offers to re-sell the same or similar products.</a:t>
            </a:r>
          </a:p>
          <a:p>
            <a:pPr marL="114300" indent="0">
              <a:buNone/>
            </a:pPr>
            <a:r>
              <a:rPr lang="en-US" dirty="0"/>
              <a:t>The caveat is that “cost / pricing” information from one supplier is consider “source selection sensitive” meaning, one can request pricing, but is advised to NOT share price points ag which purchase may be acceptable.</a:t>
            </a:r>
          </a:p>
          <a:p>
            <a:pPr marL="114300" indent="0">
              <a:buNone/>
            </a:pPr>
            <a:r>
              <a:rPr lang="en-US" dirty="0"/>
              <a:t>Amazon Business Prime is a dynamic market place of multiple re-sellers.</a:t>
            </a:r>
          </a:p>
          <a:p>
            <a:pPr marL="114300" indent="0">
              <a:buNone/>
            </a:pPr>
            <a:r>
              <a:rPr lang="en-US" dirty="0"/>
              <a:t>Staples Business Advantage, Grainger, etc. are E&amp;I cooperative firms that offer their best pricing and value added services to non-profits.</a:t>
            </a:r>
          </a:p>
        </p:txBody>
      </p:sp>
    </p:spTree>
    <p:extLst>
      <p:ext uri="{BB962C8B-B14F-4D97-AF65-F5344CB8AC3E}">
        <p14:creationId xmlns:p14="http://schemas.microsoft.com/office/powerpoint/2010/main" val="3812669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92" y="371707"/>
            <a:ext cx="8021445" cy="453483"/>
          </a:xfrm>
        </p:spPr>
        <p:txBody>
          <a:bodyPr/>
          <a:lstStyle/>
          <a:p>
            <a:pPr algn="ctr"/>
            <a:r>
              <a:rPr lang="en-US" dirty="0"/>
              <a:t>Colgate Unimarket Tutorial Videos</a:t>
            </a:r>
          </a:p>
        </p:txBody>
      </p:sp>
      <p:sp>
        <p:nvSpPr>
          <p:cNvPr id="4" name="Rectangle 1"/>
          <p:cNvSpPr>
            <a:spLocks noGrp="1" noChangeArrowheads="1"/>
          </p:cNvSpPr>
          <p:nvPr>
            <p:ph type="body" idx="1"/>
          </p:nvPr>
        </p:nvSpPr>
        <p:spPr bwMode="auto">
          <a:xfrm>
            <a:off x="628184" y="1000567"/>
            <a:ext cx="7850459" cy="3170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u="sng" dirty="0">
                <a:solidFill>
                  <a:srgbClr val="000000"/>
                </a:solidFill>
                <a:cs typeface="Arial" panose="020B0604020202020204" pitchFamily="34" charset="0"/>
              </a:rPr>
              <a:t>L</a:t>
            </a:r>
            <a:r>
              <a:rPr kumimoji="0" lang="en-US" altLang="en-US" sz="1600" b="1" i="0" u="sng" strike="noStrike" cap="none" normalizeH="0" baseline="0" dirty="0">
                <a:ln>
                  <a:noFill/>
                </a:ln>
                <a:solidFill>
                  <a:srgbClr val="000000"/>
                </a:solidFill>
                <a:effectLst/>
                <a:cs typeface="Arial" panose="020B0604020202020204" pitchFamily="34" charset="0"/>
              </a:rPr>
              <a:t>inks to short video tutorials are below: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400" b="1" i="0" u="none" strike="noStrike" cap="none" normalizeH="0" baseline="0" dirty="0">
                <a:ln>
                  <a:noFill/>
                </a:ln>
                <a:solidFill>
                  <a:srgbClr val="000000"/>
                </a:solidFill>
                <a:effectLst/>
                <a:cs typeface="Arial" panose="020B0604020202020204" pitchFamily="34" charset="0"/>
              </a:rPr>
              <a:t> Finding suppliers</a:t>
            </a:r>
            <a:r>
              <a:rPr kumimoji="0" lang="en-US" altLang="en-US" sz="1600" b="0" i="0" u="none" strike="noStrike" cap="none" normalizeH="0" baseline="0" dirty="0">
                <a:ln>
                  <a:noFill/>
                </a:ln>
                <a:solidFill>
                  <a:srgbClr val="000000"/>
                </a:solidFill>
                <a:effectLst/>
                <a:cs typeface="Arial" panose="020B0604020202020204" pitchFamily="34" charset="0"/>
              </a:rPr>
              <a:t> (</a:t>
            </a:r>
            <a:r>
              <a:rPr kumimoji="0" lang="en-US" altLang="en-US" sz="1600" b="0" i="0" u="none" strike="noStrike" cap="none" normalizeH="0" baseline="0" dirty="0">
                <a:ln>
                  <a:noFill/>
                </a:ln>
                <a:solidFill>
                  <a:srgbClr val="1155CC"/>
                </a:solidFill>
                <a:effectLst/>
                <a:cs typeface="Arial" panose="020B0604020202020204" pitchFamily="34" charset="0"/>
                <a:hlinkClick r:id="rId2"/>
              </a:rPr>
              <a:t>https://medialibrary.colgate.edu/Watch/unimarketdemosuppliers</a:t>
            </a:r>
            <a:r>
              <a:rPr kumimoji="0" lang="en-US" altLang="en-US" sz="1600" b="0" i="0" u="none" strike="noStrike" cap="none" normalizeH="0" baseline="0" dirty="0">
                <a:ln>
                  <a:noFill/>
                </a:ln>
                <a:solidFill>
                  <a:srgbClr val="000000"/>
                </a:solidFill>
                <a:effectLst/>
                <a:cs typeface="Arial" panose="020B0604020202020204" pitchFamily="34" charset="0"/>
              </a:rPr>
              <a:t>)</a:t>
            </a:r>
            <a:endParaRPr kumimoji="0" lang="en-US" altLang="en-US" sz="1600" b="0" i="0" u="none" strike="noStrike" cap="none" normalizeH="0" baseline="0" dirty="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400" b="1" i="0" u="none" strike="noStrike" cap="none" normalizeH="0" baseline="0" dirty="0">
                <a:ln>
                  <a:noFill/>
                </a:ln>
                <a:solidFill>
                  <a:srgbClr val="000000"/>
                </a:solidFill>
                <a:effectLst/>
                <a:cs typeface="Arial" panose="020B0604020202020204" pitchFamily="34" charset="0"/>
              </a:rPr>
              <a:t> Punching out</a:t>
            </a:r>
            <a:r>
              <a:rPr kumimoji="0" lang="en-US" altLang="en-US" sz="1600" b="0" i="0" u="none" strike="noStrike" cap="none" normalizeH="0" baseline="0" dirty="0">
                <a:ln>
                  <a:noFill/>
                </a:ln>
                <a:solidFill>
                  <a:srgbClr val="000000"/>
                </a:solidFill>
                <a:effectLst/>
                <a:cs typeface="Arial" panose="020B0604020202020204" pitchFamily="34" charset="0"/>
              </a:rPr>
              <a:t> (</a:t>
            </a:r>
            <a:r>
              <a:rPr kumimoji="0" lang="en-US" altLang="en-US" sz="1600" b="0" i="0" u="none" strike="noStrike" cap="none" normalizeH="0" baseline="0" dirty="0">
                <a:ln>
                  <a:noFill/>
                </a:ln>
                <a:solidFill>
                  <a:srgbClr val="1155CC"/>
                </a:solidFill>
                <a:effectLst/>
                <a:cs typeface="Arial" panose="020B0604020202020204" pitchFamily="34" charset="0"/>
                <a:hlinkClick r:id="rId3"/>
              </a:rPr>
              <a:t>https://medialibrary.colgate.edu/Watch/Pt64TeAk</a:t>
            </a:r>
            <a:r>
              <a:rPr kumimoji="0" lang="en-US" altLang="en-US" sz="1600" b="0" i="0" u="none" strike="noStrike" cap="none" normalizeH="0" baseline="0" dirty="0">
                <a:ln>
                  <a:noFill/>
                </a:ln>
                <a:solidFill>
                  <a:srgbClr val="000000"/>
                </a:solidFill>
                <a:effectLst/>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400" b="1" i="0" u="none" strike="noStrike" cap="none" normalizeH="0" baseline="0" dirty="0">
                <a:ln>
                  <a:noFill/>
                </a:ln>
                <a:solidFill>
                  <a:srgbClr val="000000"/>
                </a:solidFill>
                <a:effectLst/>
                <a:cs typeface="Arial" panose="020B0604020202020204" pitchFamily="34" charset="0"/>
              </a:rPr>
              <a:t> Placing a Staples Order </a:t>
            </a:r>
            <a:r>
              <a:rPr kumimoji="0" lang="en-US" altLang="en-US" sz="1600" b="0" i="0" u="none" strike="noStrike" cap="none" normalizeH="0" baseline="0" dirty="0">
                <a:ln>
                  <a:noFill/>
                </a:ln>
                <a:solidFill>
                  <a:srgbClr val="000000"/>
                </a:solidFill>
                <a:effectLst/>
                <a:cs typeface="Arial" panose="020B0604020202020204" pitchFamily="34" charset="0"/>
              </a:rPr>
              <a:t>(</a:t>
            </a:r>
            <a:r>
              <a:rPr kumimoji="0" lang="en-US" altLang="en-US" sz="1600" b="0" i="0" u="none" strike="noStrike" cap="none" normalizeH="0" baseline="0" dirty="0">
                <a:ln>
                  <a:noFill/>
                </a:ln>
                <a:solidFill>
                  <a:srgbClr val="1155CC"/>
                </a:solidFill>
                <a:effectLst/>
                <a:cs typeface="Arial" panose="020B0604020202020204" pitchFamily="34" charset="0"/>
                <a:hlinkClick r:id="rId4"/>
              </a:rPr>
              <a:t>https://medialibrary.colgate.edu/Watch/Kc8q7HJb</a:t>
            </a:r>
            <a:r>
              <a:rPr kumimoji="0" lang="en-US" altLang="en-US" sz="1600" b="0" i="0" u="none" strike="noStrike" cap="none" normalizeH="0" baseline="0" dirty="0">
                <a:ln>
                  <a:noFill/>
                </a:ln>
                <a:solidFill>
                  <a:srgbClr val="000000"/>
                </a:solidFill>
                <a:effectLst/>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400" b="1" i="0" u="none" strike="noStrike" cap="none" normalizeH="0" baseline="0" dirty="0">
                <a:ln>
                  <a:noFill/>
                </a:ln>
                <a:solidFill>
                  <a:srgbClr val="000000"/>
                </a:solidFill>
                <a:effectLst/>
                <a:cs typeface="Arial" panose="020B0604020202020204" pitchFamily="34" charset="0"/>
              </a:rPr>
              <a:t> Placing an Amazon Order </a:t>
            </a:r>
            <a:r>
              <a:rPr kumimoji="0" lang="en-US" altLang="en-US" sz="1600" b="0" i="0" u="none" strike="noStrike" cap="none" normalizeH="0" baseline="0" dirty="0">
                <a:ln>
                  <a:noFill/>
                </a:ln>
                <a:solidFill>
                  <a:srgbClr val="000000"/>
                </a:solidFill>
                <a:effectLst/>
                <a:cs typeface="Arial" panose="020B0604020202020204" pitchFamily="34" charset="0"/>
              </a:rPr>
              <a:t>(</a:t>
            </a:r>
            <a:r>
              <a:rPr kumimoji="0" lang="en-US" altLang="en-US" sz="1600" b="0" i="0" u="none" strike="noStrike" cap="none" normalizeH="0" baseline="0" dirty="0">
                <a:ln>
                  <a:noFill/>
                </a:ln>
                <a:solidFill>
                  <a:srgbClr val="1155CC"/>
                </a:solidFill>
                <a:effectLst/>
                <a:cs typeface="Arial" panose="020B0604020202020204" pitchFamily="34" charset="0"/>
                <a:hlinkClick r:id="rId5"/>
              </a:rPr>
              <a:t>https://medialibrary.colgate.edu/Watch/Cw3e5KQy</a:t>
            </a:r>
            <a:r>
              <a:rPr kumimoji="0" lang="en-US" altLang="en-US" sz="1600" b="0" i="0" u="none" strike="noStrike" cap="none" normalizeH="0" baseline="0" dirty="0">
                <a:ln>
                  <a:noFill/>
                </a:ln>
                <a:solidFill>
                  <a:srgbClr val="000000"/>
                </a:solidFill>
                <a:effectLst/>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400" b="1" i="0" u="none" strike="noStrike" cap="none" normalizeH="0" baseline="0" dirty="0">
                <a:ln>
                  <a:noFill/>
                </a:ln>
                <a:solidFill>
                  <a:srgbClr val="000000"/>
                </a:solidFill>
                <a:effectLst/>
                <a:cs typeface="Arial" panose="020B0604020202020204" pitchFamily="34" charset="0"/>
              </a:rPr>
              <a:t> Split accounting </a:t>
            </a:r>
            <a:r>
              <a:rPr kumimoji="0" lang="en-US" altLang="en-US" sz="1600" b="0" i="0" u="none" strike="noStrike" cap="none" normalizeH="0" baseline="0" dirty="0">
                <a:ln>
                  <a:noFill/>
                </a:ln>
                <a:solidFill>
                  <a:srgbClr val="000000"/>
                </a:solidFill>
                <a:effectLst/>
                <a:cs typeface="Arial" panose="020B0604020202020204" pitchFamily="34" charset="0"/>
              </a:rPr>
              <a:t>(</a:t>
            </a:r>
            <a:r>
              <a:rPr kumimoji="0" lang="en-US" altLang="en-US" sz="1600" b="0" i="0" u="none" strike="noStrike" cap="none" normalizeH="0" baseline="0" dirty="0">
                <a:ln>
                  <a:noFill/>
                </a:ln>
                <a:solidFill>
                  <a:srgbClr val="1155CC"/>
                </a:solidFill>
                <a:effectLst/>
                <a:cs typeface="Arial" panose="020B0604020202020204" pitchFamily="34" charset="0"/>
                <a:hlinkClick r:id="rId6"/>
              </a:rPr>
              <a:t>https://medialibrary.colgate.edu/Watch/Am36Lqg2</a:t>
            </a:r>
            <a:r>
              <a:rPr kumimoji="0" lang="en-US" altLang="en-US" sz="1600" b="0" i="0" u="none" strike="noStrike" cap="none" normalizeH="0" baseline="0" dirty="0">
                <a:ln>
                  <a:noFill/>
                </a:ln>
                <a:solidFill>
                  <a:srgbClr val="000000"/>
                </a:solidFill>
                <a:effectLst/>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1400" b="1" i="0" u="none" strike="noStrike" cap="none" normalizeH="0" baseline="0" dirty="0">
                <a:ln>
                  <a:noFill/>
                </a:ln>
                <a:solidFill>
                  <a:srgbClr val="000000"/>
                </a:solidFill>
                <a:effectLst/>
                <a:cs typeface="Arial" panose="020B0604020202020204" pitchFamily="34" charset="0"/>
              </a:rPr>
              <a:t> Receiving</a:t>
            </a:r>
            <a:r>
              <a:rPr kumimoji="0" lang="en-US" altLang="en-US" sz="1600" b="0" i="0" u="none" strike="noStrike" cap="none" normalizeH="0" baseline="0" dirty="0">
                <a:ln>
                  <a:noFill/>
                </a:ln>
                <a:solidFill>
                  <a:srgbClr val="000000"/>
                </a:solidFill>
                <a:effectLst/>
                <a:cs typeface="Arial" panose="020B0604020202020204" pitchFamily="34" charset="0"/>
              </a:rPr>
              <a:t> (</a:t>
            </a:r>
            <a:r>
              <a:rPr kumimoji="0" lang="en-US" altLang="en-US" sz="1600" b="0" i="0" u="none" strike="noStrike" cap="none" normalizeH="0" baseline="0" dirty="0">
                <a:ln>
                  <a:noFill/>
                </a:ln>
                <a:solidFill>
                  <a:srgbClr val="1155CC"/>
                </a:solidFill>
                <a:effectLst/>
                <a:cs typeface="Arial" panose="020B0604020202020204" pitchFamily="34" charset="0"/>
                <a:hlinkClick r:id="rId7"/>
              </a:rPr>
              <a:t>https://medialibrary.colgate.edu/Watch/d6K4YeSf</a:t>
            </a:r>
            <a:r>
              <a:rPr kumimoji="0" lang="en-US" altLang="en-US" sz="1600" b="0" i="0" u="none" strike="noStrike" cap="none" normalizeH="0" baseline="0" dirty="0">
                <a:ln>
                  <a:noFill/>
                </a:ln>
                <a:solidFill>
                  <a:srgbClr val="000000"/>
                </a:solidFill>
                <a:effectLst/>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1400" b="1" i="0" u="none" strike="noStrike" cap="none" normalizeH="0" baseline="0" dirty="0">
                <a:ln>
                  <a:noFill/>
                </a:ln>
                <a:solidFill>
                  <a:srgbClr val="000000"/>
                </a:solidFill>
                <a:effectLst/>
                <a:cs typeface="Arial" panose="020B0604020202020204" pitchFamily="34" charset="0"/>
              </a:rPr>
              <a:t> Find an order/invoice </a:t>
            </a:r>
            <a:r>
              <a:rPr kumimoji="0" lang="en-US" altLang="en-US" sz="1600" b="0" i="0" u="none" strike="noStrike" cap="none" normalizeH="0" baseline="0" dirty="0">
                <a:ln>
                  <a:noFill/>
                </a:ln>
                <a:solidFill>
                  <a:srgbClr val="000000"/>
                </a:solidFill>
                <a:effectLst/>
                <a:cs typeface="Arial" panose="020B0604020202020204" pitchFamily="34" charset="0"/>
              </a:rPr>
              <a:t>(</a:t>
            </a:r>
            <a:r>
              <a:rPr kumimoji="0" lang="en-US" altLang="en-US" sz="1600" b="0" i="0" u="none" strike="noStrike" cap="none" normalizeH="0" baseline="0" dirty="0">
                <a:ln>
                  <a:noFill/>
                </a:ln>
                <a:solidFill>
                  <a:srgbClr val="1155CC"/>
                </a:solidFill>
                <a:effectLst/>
                <a:cs typeface="Arial" panose="020B0604020202020204" pitchFamily="34" charset="0"/>
                <a:hlinkClick r:id="rId8"/>
              </a:rPr>
              <a:t>https://medialibrary.colgate.edu/Watch/a2N5WpTe</a:t>
            </a:r>
            <a:r>
              <a:rPr kumimoji="0" lang="en-US" altLang="en-US" sz="1600" b="0" i="0" u="none" strike="noStrike" cap="none" normalizeH="0" baseline="0" dirty="0">
                <a:ln>
                  <a:noFill/>
                </a:ln>
                <a:solidFill>
                  <a:srgbClr val="000000"/>
                </a:solidFill>
                <a:effectLst/>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sz="1400" b="1" i="0" u="none" strike="noStrike" cap="none" normalizeH="0" baseline="0" dirty="0">
                <a:ln>
                  <a:noFill/>
                </a:ln>
                <a:solidFill>
                  <a:srgbClr val="000000"/>
                </a:solidFill>
                <a:effectLst/>
                <a:cs typeface="Arial" panose="020B0604020202020204" pitchFamily="34" charset="0"/>
              </a:rPr>
              <a:t> Changing Shipping Locations </a:t>
            </a:r>
            <a:r>
              <a:rPr kumimoji="0" lang="en-US" altLang="en-US" sz="1600" b="0" i="0" u="none" strike="noStrike" cap="none" normalizeH="0" baseline="0" dirty="0">
                <a:ln>
                  <a:noFill/>
                </a:ln>
                <a:solidFill>
                  <a:srgbClr val="000000"/>
                </a:solidFill>
                <a:effectLst/>
                <a:cs typeface="Arial" panose="020B0604020202020204" pitchFamily="34" charset="0"/>
              </a:rPr>
              <a:t>(</a:t>
            </a:r>
            <a:r>
              <a:rPr kumimoji="0" lang="en-US" altLang="en-US" sz="1600" b="0" i="0" u="none" strike="noStrike" cap="none" normalizeH="0" baseline="0" dirty="0">
                <a:ln>
                  <a:noFill/>
                </a:ln>
                <a:solidFill>
                  <a:srgbClr val="1155CC"/>
                </a:solidFill>
                <a:effectLst/>
                <a:cs typeface="Arial" panose="020B0604020202020204" pitchFamily="34" charset="0"/>
                <a:hlinkClick r:id="rId9"/>
              </a:rPr>
              <a:t>https://medialibrary.colgate.edu/Watch/Jy6a9EZx</a:t>
            </a:r>
            <a:r>
              <a:rPr kumimoji="0" lang="en-US" altLang="en-US" sz="1600" b="0" i="0" u="none" strike="noStrike" cap="none" normalizeH="0" baseline="0" dirty="0">
                <a:ln>
                  <a:noFill/>
                </a:ln>
                <a:solidFill>
                  <a:srgbClr val="000000"/>
                </a:solidFill>
                <a:effectLst/>
                <a:cs typeface="Arial" panose="020B0604020202020204" pitchFamily="34" charset="0"/>
              </a:rPr>
              <a:t>). </a:t>
            </a:r>
            <a:endParaRPr lang="en-US" altLang="en-US" sz="16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endParaRPr kumimoji="0" lang="en-US" altLang="en-US" sz="11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endParaRPr lang="en-US" altLang="en-US" sz="11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endParaRPr kumimoji="0" lang="en-US" altLang="en-US" sz="6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213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863" y="445025"/>
            <a:ext cx="7961972" cy="395034"/>
          </a:xfrm>
        </p:spPr>
        <p:txBody>
          <a:bodyPr/>
          <a:lstStyle/>
          <a:p>
            <a:pPr algn="ctr"/>
            <a:r>
              <a:rPr lang="en-US" dirty="0"/>
              <a:t>Preferred Suppliers</a:t>
            </a:r>
          </a:p>
        </p:txBody>
      </p:sp>
      <p:sp>
        <p:nvSpPr>
          <p:cNvPr id="3" name="Text Placeholder 2"/>
          <p:cNvSpPr>
            <a:spLocks noGrp="1"/>
          </p:cNvSpPr>
          <p:nvPr>
            <p:ph type="body" idx="1"/>
          </p:nvPr>
        </p:nvSpPr>
        <p:spPr>
          <a:xfrm>
            <a:off x="579863" y="929450"/>
            <a:ext cx="8095786" cy="3416400"/>
          </a:xfrm>
        </p:spPr>
        <p:txBody>
          <a:bodyPr/>
          <a:lstStyle/>
          <a:p>
            <a:pPr marL="114300" indent="0">
              <a:buNone/>
            </a:pPr>
            <a:r>
              <a:rPr lang="en-US" dirty="0"/>
              <a:t>Colgate has preferred suppliers that objectively offer greater benefits in exchange for our support and patronage.  For example, Colgate University is a founding member of the E&amp;I Consortium (Education &amp; Institutional) alongside Cornell and Syracuse University.  This consortium offers standard terms of services (e.g. free returns, no taxes, dedicated integration, account reviews, etc.) and pre-negotiated volume pricing discounts.  At last count, Colgate uses approximately 25 E&amp;I suppliers.  For example:</a:t>
            </a:r>
          </a:p>
          <a:p>
            <a:pPr marL="114300" indent="0">
              <a:buNone/>
            </a:pPr>
            <a:r>
              <a:rPr lang="en-US" dirty="0"/>
              <a:t>Staples Business Advantage – 1000 item “hot list”</a:t>
            </a:r>
          </a:p>
          <a:p>
            <a:pPr marL="114300" indent="0">
              <a:buNone/>
            </a:pPr>
            <a:r>
              <a:rPr lang="en-US" dirty="0"/>
              <a:t>Grainger – 1000 item “hot list”</a:t>
            </a:r>
          </a:p>
        </p:txBody>
      </p:sp>
    </p:spTree>
    <p:extLst>
      <p:ext uri="{BB962C8B-B14F-4D97-AF65-F5344CB8AC3E}">
        <p14:creationId xmlns:p14="http://schemas.microsoft.com/office/powerpoint/2010/main" val="3900857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5025"/>
            <a:ext cx="7850459" cy="424770"/>
          </a:xfrm>
        </p:spPr>
        <p:txBody>
          <a:bodyPr/>
          <a:lstStyle/>
          <a:p>
            <a:pPr algn="ctr"/>
            <a:r>
              <a:rPr lang="en-US" dirty="0"/>
              <a:t>Spending Categorizations</a:t>
            </a:r>
          </a:p>
        </p:txBody>
      </p:sp>
      <p:sp>
        <p:nvSpPr>
          <p:cNvPr id="3" name="Text Placeholder 2"/>
          <p:cNvSpPr>
            <a:spLocks noGrp="1"/>
          </p:cNvSpPr>
          <p:nvPr>
            <p:ph type="body" idx="1"/>
          </p:nvPr>
        </p:nvSpPr>
        <p:spPr>
          <a:xfrm>
            <a:off x="609600" y="929451"/>
            <a:ext cx="7850459" cy="3416400"/>
          </a:xfrm>
        </p:spPr>
        <p:txBody>
          <a:bodyPr/>
          <a:lstStyle/>
          <a:p>
            <a:pPr marL="114300" indent="0">
              <a:buNone/>
            </a:pPr>
            <a:r>
              <a:rPr lang="en-US" dirty="0"/>
              <a:t>Spend is categorized according to the NAICS (North American Industry Classification System) codes.  Like the Dewey Decimal System, it assigns a six digit number to every type of product or service.</a:t>
            </a:r>
          </a:p>
          <a:p>
            <a:pPr marL="114300" indent="0">
              <a:buNone/>
            </a:pPr>
            <a:r>
              <a:rPr lang="en-US" dirty="0"/>
              <a:t>In Banner Finance, we use approximately 200 account codes.</a:t>
            </a:r>
          </a:p>
          <a:p>
            <a:pPr marL="114300" indent="0">
              <a:buNone/>
            </a:pPr>
            <a:r>
              <a:rPr lang="en-US" dirty="0"/>
              <a:t>In Unimarket, we have deployed high level supplier tags and key words to aid in your search.</a:t>
            </a:r>
          </a:p>
          <a:p>
            <a:pPr marL="114300" indent="0">
              <a:buNone/>
            </a:pPr>
            <a:r>
              <a:rPr lang="en-US" dirty="0"/>
              <a:t>By first identifying the NAICS code, Account Code, or key word of something you want to buy, you can more easily find suppliers that have self identified themselves as suppliers.</a:t>
            </a:r>
          </a:p>
        </p:txBody>
      </p:sp>
    </p:spTree>
    <p:extLst>
      <p:ext uri="{BB962C8B-B14F-4D97-AF65-F5344CB8AC3E}">
        <p14:creationId xmlns:p14="http://schemas.microsoft.com/office/powerpoint/2010/main" val="1569380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639" y="445025"/>
            <a:ext cx="7887630" cy="395034"/>
          </a:xfrm>
        </p:spPr>
        <p:txBody>
          <a:bodyPr/>
          <a:lstStyle/>
          <a:p>
            <a:pPr algn="ctr"/>
            <a:r>
              <a:rPr lang="en-US" dirty="0"/>
              <a:t>Executive Summary</a:t>
            </a:r>
          </a:p>
        </p:txBody>
      </p:sp>
      <p:sp>
        <p:nvSpPr>
          <p:cNvPr id="3" name="Text Placeholder 2"/>
          <p:cNvSpPr>
            <a:spLocks noGrp="1"/>
          </p:cNvSpPr>
          <p:nvPr>
            <p:ph type="body" idx="1"/>
          </p:nvPr>
        </p:nvSpPr>
        <p:spPr>
          <a:xfrm>
            <a:off x="587298" y="914582"/>
            <a:ext cx="8147824" cy="3642549"/>
          </a:xfrm>
        </p:spPr>
        <p:txBody>
          <a:bodyPr/>
          <a:lstStyle/>
          <a:p>
            <a:pPr marL="114300" indent="0">
              <a:buNone/>
            </a:pPr>
            <a:r>
              <a:rPr lang="en-US" dirty="0"/>
              <a:t>Colgate Purchasing, with your help, is able to switch the dialogue around purchasing </a:t>
            </a:r>
            <a:r>
              <a:rPr lang="en-US" u="sng" dirty="0"/>
              <a:t>from</a:t>
            </a:r>
            <a:r>
              <a:rPr lang="en-US" dirty="0"/>
              <a:t> “I need this now” </a:t>
            </a:r>
            <a:r>
              <a:rPr lang="en-US" u="sng" dirty="0"/>
              <a:t>to</a:t>
            </a:r>
            <a:r>
              <a:rPr lang="en-US" dirty="0"/>
              <a:t> “I have this need and want to purchase it.” They describe this evolution </a:t>
            </a:r>
            <a:r>
              <a:rPr lang="en-US" u="sng" dirty="0"/>
              <a:t>from</a:t>
            </a:r>
            <a:r>
              <a:rPr lang="en-US" dirty="0"/>
              <a:t> “spot buying” </a:t>
            </a:r>
            <a:r>
              <a:rPr lang="en-US" u="sng" dirty="0"/>
              <a:t>to</a:t>
            </a:r>
            <a:r>
              <a:rPr lang="en-US" dirty="0"/>
              <a:t> “sourcing.”</a:t>
            </a:r>
          </a:p>
          <a:p>
            <a:pPr marL="114300" indent="0">
              <a:buNone/>
            </a:pPr>
            <a:r>
              <a:rPr lang="en-US" dirty="0"/>
              <a:t>Amazon Business Prime is a wonderful tool.</a:t>
            </a:r>
          </a:p>
          <a:p>
            <a:pPr marL="114300" indent="0">
              <a:buNone/>
            </a:pPr>
            <a:r>
              <a:rPr lang="en-US" dirty="0"/>
              <a:t>However, one can use that tool for more than “spot buying.”  You can use this tool to: 1) find what you are looking for and 2) help adequately describe your requirement.  Once you know your requirement, you can ask a few firms to give you a price quote.  You can also ask a local or diverse supplier, if they can re-sell it under comparable terms of purchase (after all Amazon is a public marketplace).  </a:t>
            </a:r>
            <a:r>
              <a:rPr lang="en-US" b="1" i="1" dirty="0"/>
              <a:t>Colgate Unimarket</a:t>
            </a:r>
            <a:r>
              <a:rPr lang="en-US" dirty="0"/>
              <a:t> is Colgate’s electronic marketplace.</a:t>
            </a:r>
          </a:p>
        </p:txBody>
      </p:sp>
    </p:spTree>
    <p:extLst>
      <p:ext uri="{BB962C8B-B14F-4D97-AF65-F5344CB8AC3E}">
        <p14:creationId xmlns:p14="http://schemas.microsoft.com/office/powerpoint/2010/main" val="4285391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609" y="1562986"/>
            <a:ext cx="5219700" cy="2753833"/>
          </a:xfrm>
          <a:solidFill>
            <a:schemeClr val="bg1"/>
          </a:solidFill>
        </p:spPr>
        <p:txBody>
          <a:bodyPr/>
          <a:lstStyle/>
          <a:p>
            <a:r>
              <a:rPr lang="en-US" sz="2000" dirty="0">
                <a:solidFill>
                  <a:schemeClr val="tx1"/>
                </a:solidFill>
                <a:latin typeface="+mn-lt"/>
              </a:rPr>
              <a:t>Thank you for reviewing the Buyer Training instructional learning material.</a:t>
            </a:r>
            <a:br>
              <a:rPr lang="en-US" sz="2000" dirty="0">
                <a:solidFill>
                  <a:schemeClr val="tx1"/>
                </a:solidFill>
                <a:latin typeface="+mn-lt"/>
              </a:rPr>
            </a:br>
            <a:br>
              <a:rPr lang="en-US" sz="2000" dirty="0">
                <a:solidFill>
                  <a:schemeClr val="tx1"/>
                </a:solidFill>
                <a:latin typeface="+mn-lt"/>
              </a:rPr>
            </a:br>
            <a:r>
              <a:rPr lang="en-US" sz="2000" dirty="0">
                <a:solidFill>
                  <a:schemeClr val="tx1"/>
                </a:solidFill>
                <a:latin typeface="+mn-lt"/>
              </a:rPr>
              <a:t>Please be sure to complete the Google Form acknowledging your completion. </a:t>
            </a:r>
            <a:br>
              <a:rPr lang="en-US" sz="2000" dirty="0">
                <a:solidFill>
                  <a:schemeClr val="tx1"/>
                </a:solidFill>
                <a:latin typeface="+mn-lt"/>
              </a:rPr>
            </a:br>
            <a:br>
              <a:rPr lang="en-US" sz="2000" dirty="0">
                <a:solidFill>
                  <a:schemeClr val="tx1"/>
                </a:solidFill>
                <a:latin typeface="+mn-lt"/>
              </a:rPr>
            </a:br>
            <a:r>
              <a:rPr lang="en-US" sz="2000" dirty="0">
                <a:solidFill>
                  <a:schemeClr val="tx1"/>
                </a:solidFill>
                <a:latin typeface="+mn-lt"/>
              </a:rPr>
              <a:t>You may access the FORM here. You may be prompted to sign in to your Google account. </a:t>
            </a:r>
          </a:p>
        </p:txBody>
      </p:sp>
    </p:spTree>
    <p:extLst>
      <p:ext uri="{BB962C8B-B14F-4D97-AF65-F5344CB8AC3E}">
        <p14:creationId xmlns:p14="http://schemas.microsoft.com/office/powerpoint/2010/main" val="252602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dirty="0"/>
              <a:t>More Questions?</a:t>
            </a:r>
            <a:endParaRPr dirty="0"/>
          </a:p>
        </p:txBody>
      </p:sp>
      <p:sp>
        <p:nvSpPr>
          <p:cNvPr id="53" name="Google Shape;53;p9"/>
          <p:cNvSpPr txBox="1">
            <a:spLocks noGrp="1"/>
          </p:cNvSpPr>
          <p:nvPr>
            <p:ph type="body" idx="1"/>
          </p:nvPr>
        </p:nvSpPr>
        <p:spPr>
          <a:xfrm>
            <a:off x="2044390" y="1017725"/>
            <a:ext cx="5456664" cy="341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dirty="0"/>
              <a:t>If you still have questions after completing this course, please email </a:t>
            </a:r>
            <a:r>
              <a:rPr lang="en" u="sng" dirty="0">
                <a:solidFill>
                  <a:schemeClr val="tx1"/>
                </a:solidFill>
              </a:rPr>
              <a:t>purchasing@colgate.edu</a:t>
            </a:r>
            <a:r>
              <a:rPr lang="en" dirty="0">
                <a:solidFill>
                  <a:schemeClr val="tx1"/>
                </a:solidFill>
              </a:rPr>
              <a:t> </a:t>
            </a:r>
            <a:endParaRPr dirty="0">
              <a:solidFill>
                <a:schemeClr val="tx1"/>
              </a:solidFill>
            </a:endParaRPr>
          </a:p>
          <a:p>
            <a:pPr marL="0" lvl="0" indent="0" algn="l" rtl="0">
              <a:spcBef>
                <a:spcPts val="800"/>
              </a:spcBef>
              <a:spcAft>
                <a:spcPts val="0"/>
              </a:spcAft>
              <a:buClr>
                <a:schemeClr val="dk1"/>
              </a:buClr>
              <a:buSzPts val="1100"/>
              <a:buFont typeface="Arial"/>
              <a:buNone/>
            </a:pPr>
            <a:endParaRPr lang="en" dirty="0"/>
          </a:p>
          <a:p>
            <a:pPr marL="0" lvl="0" indent="0" algn="l" rtl="0">
              <a:spcBef>
                <a:spcPts val="800"/>
              </a:spcBef>
              <a:spcAft>
                <a:spcPts val="0"/>
              </a:spcAft>
              <a:buClr>
                <a:schemeClr val="dk1"/>
              </a:buClr>
              <a:buSzPts val="1100"/>
              <a:buFont typeface="Arial"/>
              <a:buNone/>
            </a:pPr>
            <a:r>
              <a:rPr lang="en" dirty="0"/>
              <a:t>Your questions and emails are important and will be forwarded to staff members who are best suited to answer your question(s).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700" y="684123"/>
            <a:ext cx="8520600" cy="3416400"/>
          </a:xfrm>
        </p:spPr>
        <p:txBody>
          <a:bodyPr/>
          <a:lstStyle/>
          <a:p>
            <a:pPr marL="114300" indent="0" algn="ctr">
              <a:buNone/>
            </a:pPr>
            <a:r>
              <a:rPr lang="en-US" sz="6600" dirty="0">
                <a:latin typeface="+mj-lt"/>
              </a:rPr>
              <a:t>Purchasing</a:t>
            </a:r>
          </a:p>
          <a:p>
            <a:pPr marL="114300" indent="0" algn="ctr">
              <a:buNone/>
            </a:pPr>
            <a:endParaRPr lang="en-US" sz="2000" dirty="0">
              <a:latin typeface="+mj-lt"/>
            </a:endParaRPr>
          </a:p>
          <a:p>
            <a:pPr marL="114300" indent="0" algn="ctr">
              <a:buNone/>
            </a:pPr>
            <a:r>
              <a:rPr lang="en-US" sz="2000" dirty="0">
                <a:latin typeface="+mj-lt"/>
              </a:rPr>
              <a:t>Buying – Purchasing – Procurement - Sourcing</a:t>
            </a:r>
          </a:p>
        </p:txBody>
      </p:sp>
    </p:spTree>
    <p:extLst>
      <p:ext uri="{BB962C8B-B14F-4D97-AF65-F5344CB8AC3E}">
        <p14:creationId xmlns:p14="http://schemas.microsoft.com/office/powerpoint/2010/main" val="424399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0585" y="327102"/>
            <a:ext cx="7642304" cy="4334108"/>
          </a:xfrm>
        </p:spPr>
        <p:txBody>
          <a:bodyPr/>
          <a:lstStyle/>
          <a:p>
            <a:pPr marL="114300" indent="0">
              <a:buNone/>
            </a:pPr>
            <a:r>
              <a:rPr lang="en-US" sz="2000" dirty="0">
                <a:latin typeface="+mj-lt"/>
              </a:rPr>
              <a:t>Purchasing is the process of exchanging a written “promise to pay” for a good or service.  Colgate University has an electronic marketplace (i.e. </a:t>
            </a:r>
            <a:r>
              <a:rPr lang="en-US" sz="2000" b="1" i="1" dirty="0">
                <a:latin typeface="+mj-lt"/>
              </a:rPr>
              <a:t>Colgate Unimarket</a:t>
            </a:r>
            <a:r>
              <a:rPr lang="en-US" sz="2000" dirty="0">
                <a:latin typeface="+mj-lt"/>
              </a:rPr>
              <a:t>) which interfaces with Banner Finance, the system of record.  Purchasing can be as simple as “spot buying” on a suppliers web site or as complicated as a construction or professional services agreement.  </a:t>
            </a:r>
          </a:p>
          <a:p>
            <a:pPr marL="114300" indent="0">
              <a:buNone/>
            </a:pPr>
            <a:endParaRPr lang="en-US" sz="2000" dirty="0">
              <a:latin typeface="+mj-lt"/>
            </a:endParaRPr>
          </a:p>
          <a:p>
            <a:pPr marL="114300" indent="0">
              <a:buNone/>
            </a:pPr>
            <a:r>
              <a:rPr lang="en-US" sz="2000" dirty="0">
                <a:latin typeface="+mj-lt"/>
              </a:rPr>
              <a:t>The qualified difference is how much goes into our decisions to buy something as a fiduciary agent of Colgate University: a New York state 501(c)3 non-profit institution implementing it’s Third Century Plan amidst a global pandemic.</a:t>
            </a:r>
          </a:p>
        </p:txBody>
      </p:sp>
    </p:spTree>
    <p:extLst>
      <p:ext uri="{BB962C8B-B14F-4D97-AF65-F5344CB8AC3E}">
        <p14:creationId xmlns:p14="http://schemas.microsoft.com/office/powerpoint/2010/main" val="368549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464100" y="445025"/>
            <a:ext cx="8233851" cy="402649"/>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Clr>
                <a:schemeClr val="dk1"/>
              </a:buClr>
              <a:buSzPts val="1100"/>
              <a:buFont typeface="Arial"/>
              <a:buNone/>
            </a:pPr>
            <a:r>
              <a:rPr lang="en" dirty="0"/>
              <a:t>Purchasing</a:t>
            </a:r>
            <a:endParaRPr dirty="0"/>
          </a:p>
        </p:txBody>
      </p:sp>
      <p:sp>
        <p:nvSpPr>
          <p:cNvPr id="38" name="Google Shape;38;p7"/>
          <p:cNvSpPr txBox="1">
            <a:spLocks noGrp="1"/>
          </p:cNvSpPr>
          <p:nvPr>
            <p:ph type="body" idx="1"/>
          </p:nvPr>
        </p:nvSpPr>
        <p:spPr>
          <a:xfrm>
            <a:off x="1107688" y="847674"/>
            <a:ext cx="7233424" cy="3739193"/>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dirty="0">
                <a:solidFill>
                  <a:srgbClr val="3C4043"/>
                </a:solidFill>
              </a:rPr>
              <a:t>Purchasing decisions are delegated to individual departments subject to compliance with University Purchasing Policy and Procedures.</a:t>
            </a:r>
          </a:p>
          <a:p>
            <a:pPr marL="0" lvl="0" indent="0" algn="l" rtl="0">
              <a:spcBef>
                <a:spcPts val="800"/>
              </a:spcBef>
              <a:spcAft>
                <a:spcPts val="0"/>
              </a:spcAft>
              <a:buClr>
                <a:schemeClr val="dk1"/>
              </a:buClr>
              <a:buSzPts val="1100"/>
              <a:buFont typeface="Arial"/>
              <a:buNone/>
            </a:pPr>
            <a:r>
              <a:rPr lang="en" dirty="0">
                <a:solidFill>
                  <a:srgbClr val="3C4043"/>
                </a:solidFill>
              </a:rPr>
              <a:t>Every student, faculty, and staff member has a user profile in the Banner ERP (Enterprise Resource Planning) system.  </a:t>
            </a:r>
            <a:endParaRPr dirty="0">
              <a:solidFill>
                <a:srgbClr val="3C4043"/>
              </a:solidFill>
            </a:endParaRPr>
          </a:p>
          <a:p>
            <a:pPr marL="0" lvl="0" indent="0" algn="l" rtl="0">
              <a:spcBef>
                <a:spcPts val="800"/>
              </a:spcBef>
              <a:spcAft>
                <a:spcPts val="0"/>
              </a:spcAft>
              <a:buClr>
                <a:schemeClr val="dk1"/>
              </a:buClr>
              <a:buSzPts val="1100"/>
              <a:buFont typeface="Arial"/>
              <a:buNone/>
            </a:pPr>
            <a:r>
              <a:rPr lang="en" dirty="0">
                <a:solidFill>
                  <a:srgbClr val="3C4043"/>
                </a:solidFill>
              </a:rPr>
              <a:t>A </a:t>
            </a:r>
            <a:r>
              <a:rPr lang="en-US" b="1" dirty="0">
                <a:solidFill>
                  <a:srgbClr val="3C4043"/>
                </a:solidFill>
              </a:rPr>
              <a:t>U</a:t>
            </a:r>
            <a:r>
              <a:rPr lang="en" b="1" dirty="0">
                <a:solidFill>
                  <a:srgbClr val="3C4043"/>
                </a:solidFill>
              </a:rPr>
              <a:t>ser Profile Form</a:t>
            </a:r>
            <a:r>
              <a:rPr lang="en" dirty="0">
                <a:solidFill>
                  <a:srgbClr val="3C4043"/>
                </a:solidFill>
              </a:rPr>
              <a:t> is managed by the Office of Human Resources with assistance from Banner Finance and ITS staff.</a:t>
            </a:r>
          </a:p>
          <a:p>
            <a:pPr marL="0" lvl="0" indent="0" algn="l" rtl="0">
              <a:spcBef>
                <a:spcPts val="800"/>
              </a:spcBef>
              <a:spcAft>
                <a:spcPts val="0"/>
              </a:spcAft>
              <a:buClr>
                <a:schemeClr val="dk1"/>
              </a:buClr>
              <a:buSzPts val="1100"/>
              <a:buFont typeface="Arial"/>
              <a:buNone/>
            </a:pPr>
            <a:r>
              <a:rPr lang="en" dirty="0">
                <a:solidFill>
                  <a:srgbClr val="3C4043"/>
                </a:solidFill>
              </a:rPr>
              <a:t>Questions, concerns, or requests for changes should be directed to your supervisor.  Then, Drew Porter or Clark Marshall may be contacted to refresh your access levels based on your job descriptions.</a:t>
            </a:r>
            <a:endParaRPr dirty="0">
              <a:solidFill>
                <a:srgbClr val="3C4043"/>
              </a:solidFill>
            </a:endParaRPr>
          </a:p>
          <a:p>
            <a:pPr marL="457200" lvl="0" indent="0" algn="l" rtl="0">
              <a:spcBef>
                <a:spcPts val="800"/>
              </a:spcBef>
              <a:spcAft>
                <a:spcPts val="0"/>
              </a:spcAft>
              <a:buClr>
                <a:schemeClr val="dk1"/>
              </a:buClr>
              <a:buSzPts val="1100"/>
              <a:buFont typeface="Arial"/>
              <a:buNone/>
            </a:pPr>
            <a:endParaRPr dirty="0">
              <a:solidFill>
                <a:srgbClr val="3C4043"/>
              </a:solidFill>
            </a:endParaRPr>
          </a:p>
          <a:p>
            <a:pPr marL="457200" lvl="0" indent="0" algn="l" rtl="0">
              <a:spcBef>
                <a:spcPts val="800"/>
              </a:spcBef>
              <a:spcAft>
                <a:spcPts val="0"/>
              </a:spcAft>
              <a:buClr>
                <a:schemeClr val="dk1"/>
              </a:buClr>
              <a:buSzPts val="1100"/>
              <a:buFont typeface="Arial"/>
              <a:buNone/>
            </a:pPr>
            <a:endParaRPr dirty="0">
              <a:solidFill>
                <a:srgbClr val="3C4043"/>
              </a:solidFill>
            </a:endParaRPr>
          </a:p>
          <a:p>
            <a:pPr marL="0" lvl="0" indent="0" algn="l" rtl="0">
              <a:spcBef>
                <a:spcPts val="800"/>
              </a:spcBef>
              <a:spcAft>
                <a:spcPts val="0"/>
              </a:spcAft>
              <a:buClr>
                <a:schemeClr val="dk1"/>
              </a:buClr>
              <a:buSzPts val="1100"/>
              <a:buFont typeface="Arial"/>
              <a:buNone/>
            </a:pPr>
            <a:endParaRPr dirty="0">
              <a:solidFill>
                <a:srgbClr val="3C4043"/>
              </a:solidFill>
            </a:endParaRPr>
          </a:p>
          <a:p>
            <a:pPr marL="457200" lvl="0" indent="0" algn="l" rtl="0">
              <a:spcBef>
                <a:spcPts val="800"/>
              </a:spcBef>
              <a:spcAft>
                <a:spcPts val="0"/>
              </a:spcAft>
              <a:buClr>
                <a:schemeClr val="dk1"/>
              </a:buClr>
              <a:buSzPts val="1100"/>
              <a:buFont typeface="Arial"/>
              <a:buNone/>
            </a:pPr>
            <a:endParaRPr dirty="0">
              <a:solidFill>
                <a:srgbClr val="FF0000"/>
              </a:solidFill>
            </a:endParaRPr>
          </a:p>
          <a:p>
            <a:pPr marL="457200" lvl="0" indent="0" algn="l" rtl="0">
              <a:spcBef>
                <a:spcPts val="800"/>
              </a:spcBef>
              <a:spcAft>
                <a:spcPts val="0"/>
              </a:spcAft>
              <a:buClr>
                <a:schemeClr val="dk1"/>
              </a:buClr>
              <a:buSzPts val="1100"/>
              <a:buFont typeface="Arial"/>
              <a:buNone/>
            </a:pPr>
            <a:endParaRPr dirty="0"/>
          </a:p>
          <a:p>
            <a:pPr marL="0" lvl="0" indent="0" algn="l" rtl="0">
              <a:spcBef>
                <a:spcPts val="800"/>
              </a:spcBef>
              <a:spcAft>
                <a:spcPts val="0"/>
              </a:spcAft>
              <a:buClr>
                <a:schemeClr val="dk1"/>
              </a:buClr>
              <a:buSzPts val="1100"/>
              <a:buFont typeface="Arial"/>
              <a:buNone/>
            </a:pPr>
            <a:endParaRPr dirty="0"/>
          </a:p>
          <a:p>
            <a:pPr marL="0" lvl="0" indent="0" algn="l" rtl="0">
              <a:spcBef>
                <a:spcPts val="800"/>
              </a:spcBef>
              <a:spcAft>
                <a:spcPts val="0"/>
              </a:spcAft>
              <a:buNone/>
            </a:pPr>
            <a:endParaRPr dirty="0"/>
          </a:p>
        </p:txBody>
      </p:sp>
    </p:spTree>
    <p:extLst>
      <p:ext uri="{BB962C8B-B14F-4D97-AF65-F5344CB8AC3E}">
        <p14:creationId xmlns:p14="http://schemas.microsoft.com/office/powerpoint/2010/main" val="1491203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579862" y="445025"/>
            <a:ext cx="8073483" cy="395034"/>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Clr>
                <a:schemeClr val="dk1"/>
              </a:buClr>
              <a:buSzPts val="1100"/>
              <a:buFont typeface="Arial"/>
              <a:buNone/>
            </a:pPr>
            <a:r>
              <a:rPr lang="en" dirty="0"/>
              <a:t>Purchasing philosophy</a:t>
            </a:r>
            <a:endParaRPr dirty="0"/>
          </a:p>
        </p:txBody>
      </p:sp>
      <p:sp>
        <p:nvSpPr>
          <p:cNvPr id="45" name="Google Shape;45;p8"/>
          <p:cNvSpPr txBox="1">
            <a:spLocks noGrp="1"/>
          </p:cNvSpPr>
          <p:nvPr>
            <p:ph type="body" idx="1"/>
          </p:nvPr>
        </p:nvSpPr>
        <p:spPr>
          <a:xfrm>
            <a:off x="691376" y="906965"/>
            <a:ext cx="7792624" cy="3696809"/>
          </a:xfrm>
          <a:prstGeom prst="rect">
            <a:avLst/>
          </a:prstGeom>
        </p:spPr>
        <p:txBody>
          <a:bodyPr spcFirstLastPara="1" wrap="square" lIns="68575" tIns="34275" rIns="68575" bIns="34275" anchor="t" anchorCtr="0">
            <a:noAutofit/>
          </a:bodyPr>
          <a:lstStyle/>
          <a:p>
            <a:pPr marL="0" lvl="0" indent="0" algn="l" rtl="0">
              <a:spcBef>
                <a:spcPts val="1200"/>
              </a:spcBef>
              <a:spcAft>
                <a:spcPts val="0"/>
              </a:spcAft>
              <a:buClr>
                <a:schemeClr val="dk1"/>
              </a:buClr>
              <a:buSzPts val="1100"/>
              <a:buFont typeface="Arial"/>
              <a:buNone/>
            </a:pPr>
            <a:r>
              <a:rPr lang="en" sz="1400" dirty="0">
                <a:solidFill>
                  <a:srgbClr val="000000"/>
                </a:solidFill>
                <a:highlight>
                  <a:schemeClr val="lt1"/>
                </a:highlight>
              </a:rPr>
              <a:t>In these COVID-19 times, remote work, social distancing, electronic communication, reduced spending, and increased scrutiny has accelerated the need for electronic purchasing.  Colgate University led a New York Six Consortium and selected Unimarket as its electronic marketplace.  </a:t>
            </a:r>
          </a:p>
          <a:p>
            <a:pPr marL="0" lvl="0" indent="0" algn="l" rtl="0">
              <a:spcBef>
                <a:spcPts val="1200"/>
              </a:spcBef>
              <a:spcAft>
                <a:spcPts val="0"/>
              </a:spcAft>
              <a:buClr>
                <a:schemeClr val="dk1"/>
              </a:buClr>
              <a:buSzPts val="1100"/>
              <a:buFont typeface="Arial"/>
              <a:buNone/>
            </a:pPr>
            <a:r>
              <a:rPr lang="en" sz="1400" b="1" i="1" dirty="0">
                <a:solidFill>
                  <a:srgbClr val="000000"/>
                </a:solidFill>
                <a:highlight>
                  <a:schemeClr val="lt1"/>
                </a:highlight>
              </a:rPr>
              <a:t>Colgate Unimarket </a:t>
            </a:r>
            <a:r>
              <a:rPr lang="en" sz="1400" dirty="0">
                <a:solidFill>
                  <a:srgbClr val="000000"/>
                </a:solidFill>
                <a:highlight>
                  <a:schemeClr val="lt1"/>
                </a:highlight>
              </a:rPr>
              <a:t>is simply an application that improves the interface between vendors’s online ordering with Colgate’s Banner Finance system.  </a:t>
            </a:r>
          </a:p>
          <a:p>
            <a:pPr marL="0" lvl="0" indent="0" algn="l" rtl="0">
              <a:spcBef>
                <a:spcPts val="1200"/>
              </a:spcBef>
              <a:spcAft>
                <a:spcPts val="0"/>
              </a:spcAft>
              <a:buClr>
                <a:schemeClr val="dk1"/>
              </a:buClr>
              <a:buSzPts val="1100"/>
              <a:buFont typeface="Arial"/>
              <a:buNone/>
            </a:pPr>
            <a:r>
              <a:rPr lang="en" sz="1400" dirty="0">
                <a:solidFill>
                  <a:srgbClr val="000000"/>
                </a:solidFill>
                <a:highlight>
                  <a:schemeClr val="lt1"/>
                </a:highlight>
              </a:rPr>
              <a:t>Streamlining these processes enables better planning and coordination.  </a:t>
            </a:r>
          </a:p>
          <a:p>
            <a:pPr marL="0" lvl="0" indent="0" algn="l" rtl="0">
              <a:spcBef>
                <a:spcPts val="1200"/>
              </a:spcBef>
              <a:spcAft>
                <a:spcPts val="0"/>
              </a:spcAft>
              <a:buClr>
                <a:schemeClr val="dk1"/>
              </a:buClr>
              <a:buSzPts val="1100"/>
              <a:buFont typeface="Arial"/>
              <a:buNone/>
            </a:pPr>
            <a:r>
              <a:rPr lang="en" sz="1400" dirty="0">
                <a:solidFill>
                  <a:srgbClr val="000000"/>
                </a:solidFill>
                <a:highlight>
                  <a:schemeClr val="lt1"/>
                </a:highlight>
              </a:rPr>
              <a:t>Colgate University strives to offer economic opportunity to local, diverse, historically disadvantaged, and woman-owned business enterprises (i.e. Diversity and Economic Inclusion). </a:t>
            </a:r>
          </a:p>
          <a:p>
            <a:pPr marL="0" lvl="0" indent="0" algn="l" rtl="0">
              <a:spcBef>
                <a:spcPts val="1200"/>
              </a:spcBef>
              <a:spcAft>
                <a:spcPts val="0"/>
              </a:spcAft>
              <a:buClr>
                <a:schemeClr val="dk1"/>
              </a:buClr>
              <a:buSzPts val="1100"/>
              <a:buFont typeface="Arial"/>
              <a:buNone/>
            </a:pPr>
            <a:r>
              <a:rPr lang="en" sz="1400" dirty="0">
                <a:solidFill>
                  <a:srgbClr val="000000"/>
                </a:solidFill>
                <a:highlight>
                  <a:schemeClr val="lt1"/>
                </a:highlight>
              </a:rPr>
              <a:t>Colgate University buyers must act as responsible stewards to scarce funds in order to maximize the benefits towards its students / stakeholders / constituents.  </a:t>
            </a:r>
            <a:endParaRPr sz="1100" dirty="0">
              <a:solidFill>
                <a:srgbClr val="000000"/>
              </a:solidFill>
            </a:endParaRPr>
          </a:p>
        </p:txBody>
      </p:sp>
    </p:spTree>
    <p:extLst>
      <p:ext uri="{BB962C8B-B14F-4D97-AF65-F5344CB8AC3E}">
        <p14:creationId xmlns:p14="http://schemas.microsoft.com/office/powerpoint/2010/main" val="258251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594732" y="445025"/>
            <a:ext cx="8073483" cy="432204"/>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dirty="0"/>
              <a:t>Resources</a:t>
            </a:r>
            <a:endParaRPr dirty="0"/>
          </a:p>
        </p:txBody>
      </p:sp>
      <p:sp>
        <p:nvSpPr>
          <p:cNvPr id="73" name="Google Shape;73;p12"/>
          <p:cNvSpPr txBox="1">
            <a:spLocks noGrp="1"/>
          </p:cNvSpPr>
          <p:nvPr>
            <p:ph type="body" idx="1"/>
          </p:nvPr>
        </p:nvSpPr>
        <p:spPr>
          <a:xfrm>
            <a:off x="1100253" y="877229"/>
            <a:ext cx="7344937" cy="3416400"/>
          </a:xfrm>
          <a:prstGeom prst="rect">
            <a:avLst/>
          </a:prstGeom>
        </p:spPr>
        <p:txBody>
          <a:bodyPr spcFirstLastPara="1" wrap="square" lIns="68575" tIns="34275" rIns="68575" bIns="34275" anchor="t" anchorCtr="0">
            <a:noAutofit/>
          </a:bodyPr>
          <a:lstStyle/>
          <a:p>
            <a:pPr marL="114300" lvl="0" indent="0">
              <a:lnSpc>
                <a:spcPct val="100000"/>
              </a:lnSpc>
              <a:spcBef>
                <a:spcPts val="0"/>
              </a:spcBef>
              <a:buClr>
                <a:schemeClr val="accent1"/>
              </a:buClr>
              <a:buNone/>
            </a:pPr>
            <a:r>
              <a:rPr lang="en-US" dirty="0">
                <a:solidFill>
                  <a:schemeClr val="tx1"/>
                </a:solidFill>
              </a:rPr>
              <a:t>Online resources include Colgate University web pages or subject matter experts in Finance and Administration, Accounting &amp; Control, and Purchasing departments.   </a:t>
            </a:r>
          </a:p>
          <a:p>
            <a:pPr marL="114300" lvl="0" indent="0">
              <a:lnSpc>
                <a:spcPct val="100000"/>
              </a:lnSpc>
              <a:spcBef>
                <a:spcPts val="0"/>
              </a:spcBef>
              <a:buClr>
                <a:schemeClr val="accent1"/>
              </a:buClr>
              <a:buNone/>
            </a:pPr>
            <a:r>
              <a:rPr lang="en-US" dirty="0">
                <a:solidFill>
                  <a:schemeClr val="tx1"/>
                </a:solidFill>
              </a:rPr>
              <a:t>Here are some helpful links:</a:t>
            </a:r>
          </a:p>
          <a:p>
            <a:pPr marL="114300" lvl="0" indent="0">
              <a:lnSpc>
                <a:spcPct val="100000"/>
              </a:lnSpc>
              <a:spcBef>
                <a:spcPts val="0"/>
              </a:spcBef>
              <a:buClr>
                <a:schemeClr val="accent1"/>
              </a:buClr>
              <a:buNone/>
            </a:pPr>
            <a:r>
              <a:rPr lang="en-US" b="1" dirty="0">
                <a:solidFill>
                  <a:schemeClr val="tx1"/>
                </a:solidFill>
              </a:rPr>
              <a:t>Finance and Administration </a:t>
            </a:r>
            <a:r>
              <a:rPr lang="en-US" dirty="0">
                <a:solidFill>
                  <a:schemeClr val="tx1"/>
                </a:solidFill>
              </a:rPr>
              <a:t>(</a:t>
            </a:r>
            <a:r>
              <a:rPr lang="en-US" dirty="0">
                <a:solidFill>
                  <a:schemeClr val="tx1"/>
                </a:solidFill>
                <a:hlinkClick r:id="rId3"/>
              </a:rPr>
              <a:t>link</a:t>
            </a:r>
            <a:r>
              <a:rPr lang="en-US" dirty="0">
                <a:solidFill>
                  <a:schemeClr val="tx1"/>
                </a:solidFill>
              </a:rPr>
              <a:t>)</a:t>
            </a:r>
          </a:p>
          <a:p>
            <a:pPr marL="114300" lvl="0" indent="0">
              <a:lnSpc>
                <a:spcPct val="100000"/>
              </a:lnSpc>
              <a:spcBef>
                <a:spcPts val="0"/>
              </a:spcBef>
              <a:buClr>
                <a:schemeClr val="accent1"/>
              </a:buClr>
              <a:buNone/>
            </a:pPr>
            <a:r>
              <a:rPr lang="en-US" b="1" dirty="0">
                <a:solidFill>
                  <a:schemeClr val="tx1"/>
                </a:solidFill>
              </a:rPr>
              <a:t>Accounting and Control </a:t>
            </a:r>
            <a:r>
              <a:rPr lang="en-US" dirty="0">
                <a:solidFill>
                  <a:schemeClr val="tx1"/>
                </a:solidFill>
              </a:rPr>
              <a:t>(</a:t>
            </a:r>
            <a:r>
              <a:rPr lang="en-US" dirty="0">
                <a:solidFill>
                  <a:schemeClr val="tx1"/>
                </a:solidFill>
                <a:hlinkClick r:id="rId4"/>
              </a:rPr>
              <a:t>link</a:t>
            </a:r>
            <a:r>
              <a:rPr lang="en-US" dirty="0">
                <a:solidFill>
                  <a:schemeClr val="tx1"/>
                </a:solidFill>
              </a:rPr>
              <a:t>)</a:t>
            </a:r>
          </a:p>
          <a:p>
            <a:pPr marL="114300" lvl="0" indent="0">
              <a:lnSpc>
                <a:spcPct val="100000"/>
              </a:lnSpc>
              <a:spcBef>
                <a:spcPts val="0"/>
              </a:spcBef>
              <a:buClr>
                <a:schemeClr val="accent1"/>
              </a:buClr>
              <a:buNone/>
            </a:pPr>
            <a:r>
              <a:rPr lang="en-US" b="1" dirty="0">
                <a:solidFill>
                  <a:schemeClr val="tx1"/>
                </a:solidFill>
              </a:rPr>
              <a:t>Purchasing </a:t>
            </a:r>
            <a:r>
              <a:rPr lang="en-US" dirty="0">
                <a:solidFill>
                  <a:schemeClr val="tx1"/>
                </a:solidFill>
              </a:rPr>
              <a:t>(</a:t>
            </a:r>
            <a:r>
              <a:rPr lang="en-US" dirty="0">
                <a:solidFill>
                  <a:schemeClr val="tx1"/>
                </a:solidFill>
                <a:hlinkClick r:id="rId5"/>
              </a:rPr>
              <a:t>link</a:t>
            </a:r>
            <a:r>
              <a:rPr lang="en-US" dirty="0">
                <a:solidFill>
                  <a:schemeClr val="tx1"/>
                </a:solidFill>
              </a:rPr>
              <a:t>)</a:t>
            </a:r>
          </a:p>
          <a:p>
            <a:pPr marL="114300" lvl="0" indent="0">
              <a:lnSpc>
                <a:spcPct val="100000"/>
              </a:lnSpc>
              <a:spcBef>
                <a:spcPts val="0"/>
              </a:spcBef>
              <a:buClr>
                <a:schemeClr val="accent1"/>
              </a:buClr>
              <a:buNone/>
            </a:pPr>
            <a:endParaRPr lang="en-US" dirty="0">
              <a:solidFill>
                <a:schemeClr val="tx1"/>
              </a:solidFill>
            </a:endParaRPr>
          </a:p>
          <a:p>
            <a:pPr marL="114300" lvl="0" indent="0">
              <a:lnSpc>
                <a:spcPct val="100000"/>
              </a:lnSpc>
              <a:spcBef>
                <a:spcPts val="0"/>
              </a:spcBef>
              <a:buClr>
                <a:schemeClr val="accent1"/>
              </a:buClr>
              <a:buNone/>
            </a:pPr>
            <a:r>
              <a:rPr lang="en-US" b="1" dirty="0">
                <a:solidFill>
                  <a:schemeClr val="tx1"/>
                </a:solidFill>
              </a:rPr>
              <a:t>Purchasing’s relevant links are</a:t>
            </a:r>
            <a:r>
              <a:rPr lang="en-US" dirty="0">
                <a:solidFill>
                  <a:schemeClr val="tx1"/>
                </a:solidFill>
              </a:rPr>
              <a:t>:</a:t>
            </a:r>
          </a:p>
          <a:p>
            <a:pPr>
              <a:lnSpc>
                <a:spcPct val="100000"/>
              </a:lnSpc>
              <a:spcBef>
                <a:spcPts val="0"/>
              </a:spcBef>
              <a:buClr>
                <a:schemeClr val="accent1"/>
              </a:buClr>
            </a:pPr>
            <a:r>
              <a:rPr lang="en-US" dirty="0">
                <a:solidFill>
                  <a:schemeClr val="tx1"/>
                </a:solidFill>
                <a:hlinkClick r:id="rId6"/>
              </a:rPr>
              <a:t>Colgate University Purchasing Policies and Procedures </a:t>
            </a:r>
            <a:endParaRPr lang="en-US" dirty="0">
              <a:solidFill>
                <a:schemeClr val="tx1"/>
              </a:solidFill>
            </a:endParaRPr>
          </a:p>
          <a:p>
            <a:pPr>
              <a:lnSpc>
                <a:spcPct val="100000"/>
              </a:lnSpc>
              <a:spcBef>
                <a:spcPts val="0"/>
              </a:spcBef>
              <a:buClr>
                <a:schemeClr val="accent1"/>
              </a:buClr>
            </a:pPr>
            <a:r>
              <a:rPr lang="en-US" dirty="0">
                <a:solidFill>
                  <a:schemeClr val="tx1"/>
                </a:solidFill>
                <a:hlinkClick r:id="rId7"/>
              </a:rPr>
              <a:t>Colgate University Purchase Order terms and conditions </a:t>
            </a:r>
            <a:endParaRPr lang="en-US" dirty="0">
              <a:solidFill>
                <a:schemeClr val="tx1"/>
              </a:solidFill>
            </a:endParaRPr>
          </a:p>
          <a:p>
            <a:pPr>
              <a:lnSpc>
                <a:spcPct val="100000"/>
              </a:lnSpc>
              <a:spcBef>
                <a:spcPts val="0"/>
              </a:spcBef>
              <a:buClr>
                <a:schemeClr val="accent1"/>
              </a:buClr>
            </a:pPr>
            <a:r>
              <a:rPr lang="en-US" dirty="0">
                <a:solidFill>
                  <a:schemeClr val="tx1"/>
                </a:solidFill>
                <a:hlinkClick r:id="rId8"/>
              </a:rPr>
              <a:t>Colgate </a:t>
            </a:r>
            <a:r>
              <a:rPr lang="en-US" dirty="0" err="1">
                <a:solidFill>
                  <a:schemeClr val="tx1"/>
                </a:solidFill>
                <a:hlinkClick r:id="rId8"/>
              </a:rPr>
              <a:t>Unimarket</a:t>
            </a:r>
            <a:r>
              <a:rPr lang="en-US" dirty="0">
                <a:solidFill>
                  <a:schemeClr val="tx1"/>
                </a:solidFill>
                <a:hlinkClick r:id="rId8"/>
              </a:rPr>
              <a:t> Buyer’s Guide</a:t>
            </a:r>
            <a:endParaRPr lang="en-US" dirty="0">
              <a:solidFill>
                <a:schemeClr val="tx1"/>
              </a:solidFill>
            </a:endParaRPr>
          </a:p>
          <a:p>
            <a:pPr marL="114300" lvl="0" indent="0" algn="l" rtl="0">
              <a:lnSpc>
                <a:spcPct val="100000"/>
              </a:lnSpc>
              <a:spcBef>
                <a:spcPts val="0"/>
              </a:spcBef>
              <a:spcAft>
                <a:spcPts val="0"/>
              </a:spcAft>
              <a:buClr>
                <a:schemeClr val="accent1"/>
              </a:buClr>
              <a:buSzPts val="1800"/>
              <a:buNone/>
            </a:pPr>
            <a:endParaRPr lang="en-US" dirty="0">
              <a:solidFill>
                <a:schemeClr val="tx1"/>
              </a:solidFill>
            </a:endParaRPr>
          </a:p>
          <a:p>
            <a:pPr lvl="0" algn="l" rtl="0">
              <a:lnSpc>
                <a:spcPct val="200000"/>
              </a:lnSpc>
              <a:spcBef>
                <a:spcPts val="0"/>
              </a:spcBef>
              <a:spcAft>
                <a:spcPts val="0"/>
              </a:spcAft>
              <a:buClr>
                <a:schemeClr val="accent1"/>
              </a:buClr>
              <a:buSzPts val="1800"/>
              <a:buFont typeface="Arial" panose="020B0604020202020204" pitchFamily="34" charset="0"/>
              <a:buChar char="•"/>
            </a:pPr>
            <a:endParaRPr dirty="0">
              <a:solidFill>
                <a:schemeClr val="accent1"/>
              </a:solidFill>
            </a:endParaRPr>
          </a:p>
        </p:txBody>
      </p:sp>
    </p:spTree>
    <p:extLst>
      <p:ext uri="{BB962C8B-B14F-4D97-AF65-F5344CB8AC3E}">
        <p14:creationId xmlns:p14="http://schemas.microsoft.com/office/powerpoint/2010/main" val="4160343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60195"/>
            <a:ext cx="8520600" cy="498088"/>
          </a:xfrm>
        </p:spPr>
        <p:txBody>
          <a:bodyPr/>
          <a:lstStyle/>
          <a:p>
            <a:pPr algn="ctr"/>
            <a:r>
              <a:rPr lang="en-US" dirty="0"/>
              <a:t>Purchasing Mission and Vision</a:t>
            </a:r>
          </a:p>
        </p:txBody>
      </p:sp>
      <p:sp>
        <p:nvSpPr>
          <p:cNvPr id="3" name="Text Placeholder 2"/>
          <p:cNvSpPr>
            <a:spLocks noGrp="1"/>
          </p:cNvSpPr>
          <p:nvPr>
            <p:ph type="body" idx="1"/>
          </p:nvPr>
        </p:nvSpPr>
        <p:spPr>
          <a:xfrm>
            <a:off x="817756" y="758283"/>
            <a:ext cx="7709210" cy="3806101"/>
          </a:xfrm>
        </p:spPr>
        <p:txBody>
          <a:bodyPr/>
          <a:lstStyle/>
          <a:p>
            <a:pPr marL="0" indent="0">
              <a:lnSpc>
                <a:spcPct val="100000"/>
              </a:lnSpc>
              <a:spcBef>
                <a:spcPts val="0"/>
              </a:spcBef>
              <a:buNone/>
            </a:pPr>
            <a:r>
              <a:rPr lang="en-US" sz="2400" b="1" dirty="0"/>
              <a:t>Mission</a:t>
            </a:r>
          </a:p>
          <a:p>
            <a:pPr marL="0" indent="0">
              <a:lnSpc>
                <a:spcPct val="100000"/>
              </a:lnSpc>
              <a:spcBef>
                <a:spcPts val="0"/>
              </a:spcBef>
              <a:buNone/>
            </a:pPr>
            <a:r>
              <a:rPr lang="en-US" dirty="0"/>
              <a:t>The mission of the Colgate University’s Purchasing Department is to be a key strategic partner for the Colgate community in the acquisition of world-class goods and services at the best-value through its purchasing systems, procurement expertise, end-user education, and outstanding customer service.</a:t>
            </a:r>
          </a:p>
          <a:p>
            <a:pPr marL="0" indent="0">
              <a:lnSpc>
                <a:spcPct val="100000"/>
              </a:lnSpc>
              <a:spcBef>
                <a:spcPts val="0"/>
              </a:spcBef>
              <a:buNone/>
            </a:pPr>
            <a:r>
              <a:rPr lang="en-US" dirty="0"/>
              <a:t>  </a:t>
            </a:r>
          </a:p>
          <a:p>
            <a:pPr marL="0" indent="0">
              <a:lnSpc>
                <a:spcPct val="100000"/>
              </a:lnSpc>
              <a:spcBef>
                <a:spcPts val="0"/>
              </a:spcBef>
              <a:buNone/>
            </a:pPr>
            <a:r>
              <a:rPr lang="en-US" sz="2400" b="1" dirty="0"/>
              <a:t>Vision</a:t>
            </a:r>
          </a:p>
          <a:p>
            <a:pPr marL="0" indent="0">
              <a:lnSpc>
                <a:spcPct val="100000"/>
              </a:lnSpc>
              <a:spcBef>
                <a:spcPts val="0"/>
              </a:spcBef>
              <a:buNone/>
            </a:pPr>
            <a:r>
              <a:rPr lang="en-US" dirty="0"/>
              <a:t>The vision of the Colgate University’s Purchasing Department is to be recognized for our innovative approach to sourcing, development of strategic alliances, and a progressive model of best practices all in support of the mission and strategic plan of Colgate University.  </a:t>
            </a:r>
          </a:p>
          <a:p>
            <a:pPr marL="0" indent="0">
              <a:lnSpc>
                <a:spcPct val="100000"/>
              </a:lnSpc>
              <a:spcBef>
                <a:spcPts val="0"/>
              </a:spcBef>
              <a:buNone/>
            </a:pPr>
            <a:r>
              <a:rPr lang="en-US" u="sng" dirty="0">
                <a:hlinkClick r:id="rId2"/>
              </a:rPr>
              <a:t>https://www.colgate.edu/about/third-century-plan/third-century-plan</a:t>
            </a:r>
            <a:endParaRPr lang="en-US" dirty="0"/>
          </a:p>
          <a:p>
            <a:pPr marL="0" indent="0">
              <a:lnSpc>
                <a:spcPct val="100000"/>
              </a:lnSpc>
              <a:spcBef>
                <a:spcPts val="0"/>
              </a:spcBef>
              <a:buNone/>
            </a:pPr>
            <a:endParaRPr lang="en-US" dirty="0"/>
          </a:p>
          <a:p>
            <a:pPr marL="114300" indent="0">
              <a:buNone/>
            </a:pPr>
            <a:endParaRPr lang="en-US" dirty="0"/>
          </a:p>
        </p:txBody>
      </p:sp>
    </p:spTree>
    <p:extLst>
      <p:ext uri="{BB962C8B-B14F-4D97-AF65-F5344CB8AC3E}">
        <p14:creationId xmlns:p14="http://schemas.microsoft.com/office/powerpoint/2010/main" val="1934491929"/>
      </p:ext>
    </p:extLst>
  </p:cSld>
  <p:clrMapOvr>
    <a:masterClrMapping/>
  </p:clrMapOvr>
</p:sld>
</file>

<file path=ppt/theme/theme1.xml><?xml version="1.0" encoding="utf-8"?>
<a:theme xmlns:a="http://schemas.openxmlformats.org/drawingml/2006/main" name="Office Theme">
  <a:themeElements>
    <a:clrScheme name="Colgate 1">
      <a:dk1>
        <a:srgbClr val="000000"/>
      </a:dk1>
      <a:lt1>
        <a:srgbClr val="FFFFFF"/>
      </a:lt1>
      <a:dk2>
        <a:srgbClr val="821019"/>
      </a:dk2>
      <a:lt2>
        <a:srgbClr val="D2D4D6"/>
      </a:lt2>
      <a:accent1>
        <a:srgbClr val="E10028"/>
      </a:accent1>
      <a:accent2>
        <a:srgbClr val="F0AA00"/>
      </a:accent2>
      <a:accent3>
        <a:srgbClr val="0096C8"/>
      </a:accent3>
      <a:accent4>
        <a:srgbClr val="005F46"/>
      </a:accent4>
      <a:accent5>
        <a:srgbClr val="64A50A"/>
      </a:accent5>
      <a:accent6>
        <a:srgbClr val="FF6914"/>
      </a:accent6>
      <a:hlink>
        <a:srgbClr val="004682"/>
      </a:hlink>
      <a:folHlink>
        <a:srgbClr val="0046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lgate 1">
    <a:dk1>
      <a:srgbClr val="000000"/>
    </a:dk1>
    <a:lt1>
      <a:srgbClr val="FFFFFF"/>
    </a:lt1>
    <a:dk2>
      <a:srgbClr val="821019"/>
    </a:dk2>
    <a:lt2>
      <a:srgbClr val="D2D4D6"/>
    </a:lt2>
    <a:accent1>
      <a:srgbClr val="E10028"/>
    </a:accent1>
    <a:accent2>
      <a:srgbClr val="F0AA00"/>
    </a:accent2>
    <a:accent3>
      <a:srgbClr val="0096C8"/>
    </a:accent3>
    <a:accent4>
      <a:srgbClr val="005F46"/>
    </a:accent4>
    <a:accent5>
      <a:srgbClr val="64A50A"/>
    </a:accent5>
    <a:accent6>
      <a:srgbClr val="FF6914"/>
    </a:accent6>
    <a:hlink>
      <a:srgbClr val="004682"/>
    </a:hlink>
    <a:folHlink>
      <a:srgbClr val="004682"/>
    </a:folHlink>
  </a:clrScheme>
</a:themeOverride>
</file>

<file path=docProps/app.xml><?xml version="1.0" encoding="utf-8"?>
<Properties xmlns="http://schemas.openxmlformats.org/officeDocument/2006/extended-properties" xmlns:vt="http://schemas.openxmlformats.org/officeDocument/2006/docPropsVTypes">
  <Template/>
  <TotalTime>0</TotalTime>
  <Words>3037</Words>
  <Application>Microsoft Office PowerPoint</Application>
  <PresentationFormat>On-screen Show (16:9)</PresentationFormat>
  <Paragraphs>279</Paragraphs>
  <Slides>26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Times New Roman</vt:lpstr>
      <vt:lpstr>Arial</vt:lpstr>
      <vt:lpstr>Calibri</vt:lpstr>
      <vt:lpstr>Berlin Sans FB</vt:lpstr>
      <vt:lpstr>Office Theme</vt:lpstr>
      <vt:lpstr>Buyer Training:  Colgate Unimarket Banner Finance J.P. Morgan </vt:lpstr>
      <vt:lpstr>Executive Summary / Overview:</vt:lpstr>
      <vt:lpstr>More Questions?</vt:lpstr>
      <vt:lpstr>PowerPoint Presentation</vt:lpstr>
      <vt:lpstr>PowerPoint Presentation</vt:lpstr>
      <vt:lpstr>Purchasing</vt:lpstr>
      <vt:lpstr>Purchasing philosophy</vt:lpstr>
      <vt:lpstr>Resources</vt:lpstr>
      <vt:lpstr>Purchasing Mission and Vision</vt:lpstr>
      <vt:lpstr>Purchase Order terms and conditions (T&amp;C’s)</vt:lpstr>
      <vt:lpstr>Purchasing Policies and Procedures</vt:lpstr>
      <vt:lpstr>Purchasing Systems</vt:lpstr>
      <vt:lpstr>Colgate Unimarket (colgate.unimarket.com)</vt:lpstr>
      <vt:lpstr>Colgate University Portal</vt:lpstr>
      <vt:lpstr>Purchasing</vt:lpstr>
      <vt:lpstr>Colgate Unimarket structure</vt:lpstr>
      <vt:lpstr>Purchasing Matrix</vt:lpstr>
      <vt:lpstr>Delegation of Authority</vt:lpstr>
      <vt:lpstr>Diversity and Economic Inclusion (DEI)</vt:lpstr>
      <vt:lpstr>Local Business</vt:lpstr>
      <vt:lpstr>Soliciting bids – offering economic opportunity</vt:lpstr>
      <vt:lpstr>Colgate Unimarket Tutorial Videos</vt:lpstr>
      <vt:lpstr>Preferred Suppliers</vt:lpstr>
      <vt:lpstr>Spending Categorizations</vt:lpstr>
      <vt:lpstr>Executive Summary</vt:lpstr>
      <vt:lpstr>Thank you for reviewing the Buyer Training instructional learning material.  Please be sure to complete the Google Form acknowledging your completion.   You may access the FORM here. You may be prompted to sign in to your Google account.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2023-09-25T15:43:00Z</dcterms:modified>
</cp:coreProperties>
</file>